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5B9BD5"/>
    <a:srgbClr val="7030A0"/>
    <a:srgbClr val="ED7D31"/>
    <a:srgbClr val="70AD47"/>
    <a:srgbClr val="00B050"/>
    <a:srgbClr val="00B0F0"/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4" Type="http://schemas.openxmlformats.org/officeDocument/2006/relationships/slide" Target="slides/slide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36F07-4E19-40C4-974B-7D6C94DAE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FA533D-A55F-4699-AE82-F04112F66B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27449C-C810-480F-AB86-8EFE4C57A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0C22F-6A88-4283-AEDB-4E06E6D0EB8E}" type="datetimeFigureOut">
              <a:rPr lang="en-GB" smtClean="0"/>
              <a:t>23/10/2021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1C7803-ABEE-4754-9316-90A44979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7501EE-F493-45D3-9DD7-B7CF58ADD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4C61-D3B5-4CA7-B980-74CF2609B8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826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065B3-5179-47E8-B440-F08F5EE4A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46ED01-BD75-4F00-A3ED-EA151BE823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C3FADE-2C5A-425D-BD0B-C8BB06290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0C22F-6A88-4283-AEDB-4E06E6D0EB8E}" type="datetimeFigureOut">
              <a:rPr lang="en-GB" smtClean="0"/>
              <a:t>23/10/2021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4A75A-3BB5-4B3E-9F4F-0D9DCB30D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FF92C2-89B8-48B0-9017-C5E6CEA2A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4C61-D3B5-4CA7-B980-74CF2609B8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18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172ECB-FB78-4791-9743-7CC3FF0038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3E5815-48D1-4445-B40D-5248ADF065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400110-89AB-48B1-B1E9-508FBA3A9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0C22F-6A88-4283-AEDB-4E06E6D0EB8E}" type="datetimeFigureOut">
              <a:rPr lang="en-GB" smtClean="0"/>
              <a:t>23/10/2021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FAC56E-7596-42CD-892A-4E503FB1D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AB9403-64F7-489A-87AF-7DF773914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4C61-D3B5-4CA7-B980-74CF2609B8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131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9F2D6-F520-43EA-A2F7-9E1567E4E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CCA969-594C-4F3B-8B71-9CFE21923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8C3AF-4270-46A2-A459-4186DCB6C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0C22F-6A88-4283-AEDB-4E06E6D0EB8E}" type="datetimeFigureOut">
              <a:rPr lang="en-GB" smtClean="0"/>
              <a:t>23/10/2021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D7504D-CA89-4D86-B95D-9BD9C3F9A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395319-BCC4-41FD-A8AF-D428C2CC2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4C61-D3B5-4CA7-B980-74CF2609B8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8228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5183D-595C-4EFD-82F8-8F2CF19B4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871B0D-D3DF-4125-91E4-E92A200B3E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F57984-7D66-48E7-AA61-25C5815C5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0C22F-6A88-4283-AEDB-4E06E6D0EB8E}" type="datetimeFigureOut">
              <a:rPr lang="en-GB" smtClean="0"/>
              <a:t>23/10/2021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C972AA-F457-4A2C-B809-B7C3FFDDB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EF74F5-FCEB-45AD-B544-A0E5A4F31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4C61-D3B5-4CA7-B980-74CF2609B8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967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F7A40-1CB7-4E1A-A68C-1AEC67691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22E00-B2C3-4B7C-9F2A-F71E0185E9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3A370C-C4FB-4745-A8E1-307A25C201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1A55BF-68D4-41A0-AC3F-9C689439C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0C22F-6A88-4283-AEDB-4E06E6D0EB8E}" type="datetimeFigureOut">
              <a:rPr lang="en-GB" smtClean="0"/>
              <a:t>23/10/2021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58ACCD-69B6-43D5-886D-0657EC1A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4EB453-5ACD-4D17-9131-9D39049F6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4C61-D3B5-4CA7-B980-74CF2609B8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390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CCFD3-C344-4180-9524-15E3673ED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5F8AD2-1F9A-4D53-88D9-6728A6573B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323959-3306-4FD3-AB05-2A88D57C84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D347FB-9300-4A81-9E91-EC12FD1092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20C061-48A3-44BF-88E6-B08E64F9ED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44B3E9-9125-4B9D-BCDE-E9F7396E1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0C22F-6A88-4283-AEDB-4E06E6D0EB8E}" type="datetimeFigureOut">
              <a:rPr lang="en-GB" smtClean="0"/>
              <a:t>23/10/2021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2C586E-F874-4030-B8C4-96122817A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F68C22-B4AE-455F-91B6-9C8F9A67B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4C61-D3B5-4CA7-B980-74CF2609B8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588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8BCEC-827F-4B4C-9080-267F2E190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A7B487-B950-48A1-B4D6-ABA9DA54B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0C22F-6A88-4283-AEDB-4E06E6D0EB8E}" type="datetimeFigureOut">
              <a:rPr lang="en-GB" smtClean="0"/>
              <a:t>23/10/2021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45CFA5-B1A1-42FE-A4DD-24E7898E6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1A1311-E902-49E5-BF69-459A74BC1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4C61-D3B5-4CA7-B980-74CF2609B8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599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3F9346-7CF3-49DC-A9CD-D494BE3CA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0C22F-6A88-4283-AEDB-4E06E6D0EB8E}" type="datetimeFigureOut">
              <a:rPr lang="en-GB" smtClean="0"/>
              <a:t>23/10/2021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4CAC32-D009-4E1D-95E5-C19212AF0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09F0C3-2828-4B1D-924B-8BE977C8C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4C61-D3B5-4CA7-B980-74CF2609B8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9594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3AD73-7B8B-409B-8C2E-4DA05B7B5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7FEE1-BDAA-4499-9A38-C9532C4055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125181-A701-4F44-B606-3CB979AFB4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22BF0B-6678-4967-945B-08E6E8289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0C22F-6A88-4283-AEDB-4E06E6D0EB8E}" type="datetimeFigureOut">
              <a:rPr lang="en-GB" smtClean="0"/>
              <a:t>23/10/2021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5B518A-8BE3-430A-A3CD-E1B59E366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445D92-0C19-4F83-8345-EDC9C350E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4C61-D3B5-4CA7-B980-74CF2609B8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07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FBCC8-56D4-4F85-B9BC-A568F1FFA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53B778-A487-4079-B7CF-2F71C7E4A9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65CC84-7B82-4FC4-A365-707E318D1D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3F9D48-1167-4492-A102-D129BA08B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0C22F-6A88-4283-AEDB-4E06E6D0EB8E}" type="datetimeFigureOut">
              <a:rPr lang="en-GB" smtClean="0"/>
              <a:t>23/10/2021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80A2F3-795C-4402-BE6E-41BF9278E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E63A95-BEA1-4B01-9B71-5BF6F7EF4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4C61-D3B5-4CA7-B980-74CF2609B8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450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BF323B-32F7-4943-AE91-F3CBED9FE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66F76E-BD05-40CE-80CB-4996C3067D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64207-E7E8-4DA7-B70D-C877AC957F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0C22F-6A88-4283-AEDB-4E06E6D0EB8E}" type="datetimeFigureOut">
              <a:rPr lang="en-GB" smtClean="0"/>
              <a:t>23/10/2021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FE5DB3-D4A0-4654-B72E-272C337BF3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6598CE-B224-49F2-A6B7-15F82D8067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D4C61-D3B5-4CA7-B980-74CF2609B8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434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thermoscreed.co.uk" TargetMode="External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ster Floorplan Image">
            <a:extLst>
              <a:ext uri="{FF2B5EF4-FFF2-40B4-BE49-F238E27FC236}">
                <a16:creationId xmlns:a16="http://schemas.microsoft.com/office/drawing/2014/main" id="{274C263E-6BF7-4F84-957C-870853E254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8406" y="0"/>
            <a:ext cx="975518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5" name="Rectangle 84">
            <a:extLst>
              <a:ext uri="{FF2B5EF4-FFF2-40B4-BE49-F238E27FC236}">
                <a16:creationId xmlns:a16="http://schemas.microsoft.com/office/drawing/2014/main" id="{AB0C5F58-6CD0-4217-84D3-890B2B21BDB6}"/>
              </a:ext>
            </a:extLst>
          </p:cNvPr>
          <p:cNvSpPr/>
          <p:nvPr/>
        </p:nvSpPr>
        <p:spPr>
          <a:xfrm rot="16200000">
            <a:off x="1477312" y="5207248"/>
            <a:ext cx="822771" cy="1455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86FB9FE-4586-4910-9787-1DBE8859D700}"/>
              </a:ext>
            </a:extLst>
          </p:cNvPr>
          <p:cNvSpPr/>
          <p:nvPr/>
        </p:nvSpPr>
        <p:spPr>
          <a:xfrm>
            <a:off x="2780121" y="3511411"/>
            <a:ext cx="1585425" cy="2296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4B42E9A-7701-4E0B-935A-DDB648E4B8FD}"/>
              </a:ext>
            </a:extLst>
          </p:cNvPr>
          <p:cNvSpPr/>
          <p:nvPr/>
        </p:nvSpPr>
        <p:spPr>
          <a:xfrm rot="16200000">
            <a:off x="2331283" y="3179682"/>
            <a:ext cx="507905" cy="16671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15C9CC7-A28B-452A-B49A-086F1A3A8058}"/>
              </a:ext>
            </a:extLst>
          </p:cNvPr>
          <p:cNvSpPr/>
          <p:nvPr/>
        </p:nvSpPr>
        <p:spPr>
          <a:xfrm>
            <a:off x="3266229" y="2600521"/>
            <a:ext cx="1353317" cy="16213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8C902AF-8FAC-4E4C-9DCE-24056C62827F}"/>
              </a:ext>
            </a:extLst>
          </p:cNvPr>
          <p:cNvSpPr/>
          <p:nvPr/>
        </p:nvSpPr>
        <p:spPr>
          <a:xfrm>
            <a:off x="2405674" y="4486505"/>
            <a:ext cx="411544" cy="1110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BE8F121-4790-43AC-95C7-007445B45A32}"/>
              </a:ext>
            </a:extLst>
          </p:cNvPr>
          <p:cNvSpPr/>
          <p:nvPr/>
        </p:nvSpPr>
        <p:spPr>
          <a:xfrm rot="16200000">
            <a:off x="3724789" y="2260046"/>
            <a:ext cx="36000" cy="64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B389B22-776D-438C-9073-FBAD90067BD0}"/>
              </a:ext>
            </a:extLst>
          </p:cNvPr>
          <p:cNvSpPr/>
          <p:nvPr/>
        </p:nvSpPr>
        <p:spPr>
          <a:xfrm>
            <a:off x="2265976" y="3522825"/>
            <a:ext cx="258228" cy="151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" dirty="0"/>
              <a:t>Larder</a:t>
            </a:r>
            <a:endParaRPr lang="en-GB" sz="300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56150892-B421-43CF-9FBB-562027CC520A}"/>
              </a:ext>
            </a:extLst>
          </p:cNvPr>
          <p:cNvSpPr/>
          <p:nvPr/>
        </p:nvSpPr>
        <p:spPr>
          <a:xfrm rot="16200000">
            <a:off x="1477972" y="5412620"/>
            <a:ext cx="668285" cy="12298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00" dirty="0">
                <a:solidFill>
                  <a:schemeClr val="tx1"/>
                </a:solidFill>
              </a:rPr>
              <a:t>Cabinets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D08ABF5B-BF8E-48D6-B05B-ED8FC1A5291A}"/>
              </a:ext>
            </a:extLst>
          </p:cNvPr>
          <p:cNvSpPr/>
          <p:nvPr/>
        </p:nvSpPr>
        <p:spPr>
          <a:xfrm>
            <a:off x="2590800" y="5113716"/>
            <a:ext cx="325398" cy="19230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7AAA13B-6836-4FC3-A56C-B0ECB6D2CE1F}"/>
              </a:ext>
            </a:extLst>
          </p:cNvPr>
          <p:cNvSpPr/>
          <p:nvPr/>
        </p:nvSpPr>
        <p:spPr>
          <a:xfrm rot="16200000">
            <a:off x="2349225" y="3851390"/>
            <a:ext cx="1414420" cy="16671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0ADE47D-AE12-4E6C-9202-8F8FF77C2AC5}"/>
              </a:ext>
            </a:extLst>
          </p:cNvPr>
          <p:cNvSpPr/>
          <p:nvPr/>
        </p:nvSpPr>
        <p:spPr>
          <a:xfrm>
            <a:off x="2488250" y="4171565"/>
            <a:ext cx="474282" cy="11028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60411E3-07AE-491B-8861-F23994A54542}"/>
              </a:ext>
            </a:extLst>
          </p:cNvPr>
          <p:cNvSpPr/>
          <p:nvPr/>
        </p:nvSpPr>
        <p:spPr>
          <a:xfrm>
            <a:off x="2890772" y="2694796"/>
            <a:ext cx="813091" cy="1416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27BC3F7-0F4F-400A-835E-FC182E972727}"/>
              </a:ext>
            </a:extLst>
          </p:cNvPr>
          <p:cNvSpPr txBox="1"/>
          <p:nvPr/>
        </p:nvSpPr>
        <p:spPr>
          <a:xfrm>
            <a:off x="3339891" y="3808538"/>
            <a:ext cx="14283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>
                    <a:lumMod val="50000"/>
                  </a:schemeClr>
                </a:solidFill>
              </a:rPr>
              <a:t>7.72m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059E7460-0C00-4F71-8840-82E1CBE99A0E}"/>
              </a:ext>
            </a:extLst>
          </p:cNvPr>
          <p:cNvCxnSpPr>
            <a:cxnSpLocks/>
            <a:stCxn id="5" idx="0"/>
          </p:cNvCxnSpPr>
          <p:nvPr/>
        </p:nvCxnSpPr>
        <p:spPr>
          <a:xfrm>
            <a:off x="1751682" y="4013235"/>
            <a:ext cx="2856151" cy="6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D6B674B1-ACB9-48A9-9892-A5AD247849AA}"/>
              </a:ext>
            </a:extLst>
          </p:cNvPr>
          <p:cNvCxnSpPr>
            <a:cxnSpLocks/>
          </p:cNvCxnSpPr>
          <p:nvPr/>
        </p:nvCxnSpPr>
        <p:spPr>
          <a:xfrm flipV="1">
            <a:off x="4430703" y="2647950"/>
            <a:ext cx="0" cy="3150513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DF135DAC-5177-4A3E-816D-7B79DFA8A8F4}"/>
              </a:ext>
            </a:extLst>
          </p:cNvPr>
          <p:cNvSpPr txBox="1"/>
          <p:nvPr/>
        </p:nvSpPr>
        <p:spPr>
          <a:xfrm>
            <a:off x="3744993" y="4174472"/>
            <a:ext cx="142833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>
                    <a:lumMod val="50000"/>
                  </a:schemeClr>
                </a:solidFill>
              </a:rPr>
              <a:t>8.635m</a:t>
            </a:r>
          </a:p>
          <a:p>
            <a:pPr algn="ctr"/>
            <a:r>
              <a:rPr lang="en-GB" sz="1100" dirty="0">
                <a:solidFill>
                  <a:schemeClr val="bg1">
                    <a:lumMod val="50000"/>
                  </a:schemeClr>
                </a:solidFill>
              </a:rPr>
              <a:t>(to cabinets)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B5C94632-19A6-47E0-8ADB-460549F20E38}"/>
              </a:ext>
            </a:extLst>
          </p:cNvPr>
          <p:cNvSpPr txBox="1"/>
          <p:nvPr/>
        </p:nvSpPr>
        <p:spPr>
          <a:xfrm rot="5400000">
            <a:off x="1876603" y="4242751"/>
            <a:ext cx="6038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>
                    <a:lumMod val="50000"/>
                  </a:schemeClr>
                </a:solidFill>
              </a:rPr>
              <a:t>6.13m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A480DEF7-9AE2-437D-83BC-2C4CE28C5CA2}"/>
              </a:ext>
            </a:extLst>
          </p:cNvPr>
          <p:cNvCxnSpPr>
            <a:cxnSpLocks/>
          </p:cNvCxnSpPr>
          <p:nvPr/>
        </p:nvCxnSpPr>
        <p:spPr>
          <a:xfrm flipV="1">
            <a:off x="2110185" y="3511397"/>
            <a:ext cx="2913" cy="2303420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A1AC8EC9-C44F-45EF-86DF-CAFF458585F9}"/>
              </a:ext>
            </a:extLst>
          </p:cNvPr>
          <p:cNvSpPr txBox="1"/>
          <p:nvPr/>
        </p:nvSpPr>
        <p:spPr>
          <a:xfrm>
            <a:off x="1410882" y="4993968"/>
            <a:ext cx="6038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>
                    <a:lumMod val="50000"/>
                  </a:schemeClr>
                </a:solidFill>
              </a:rPr>
              <a:t>3m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0C8B1FD8-DDAC-44B4-A716-02269523B508}"/>
              </a:ext>
            </a:extLst>
          </p:cNvPr>
          <p:cNvCxnSpPr>
            <a:cxnSpLocks/>
          </p:cNvCxnSpPr>
          <p:nvPr/>
        </p:nvCxnSpPr>
        <p:spPr>
          <a:xfrm flipV="1">
            <a:off x="1699162" y="4581320"/>
            <a:ext cx="0" cy="1240886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982F6A4B-84D2-44B1-9FA0-5F371CFFD150}"/>
              </a:ext>
            </a:extLst>
          </p:cNvPr>
          <p:cNvSpPr txBox="1"/>
          <p:nvPr/>
        </p:nvSpPr>
        <p:spPr>
          <a:xfrm>
            <a:off x="2003178" y="5940801"/>
            <a:ext cx="6038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>
                    <a:lumMod val="50000"/>
                  </a:schemeClr>
                </a:solidFill>
              </a:rPr>
              <a:t>3.74m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59049745-54F8-4476-982E-069A58BC8071}"/>
              </a:ext>
            </a:extLst>
          </p:cNvPr>
          <p:cNvCxnSpPr>
            <a:cxnSpLocks/>
          </p:cNvCxnSpPr>
          <p:nvPr/>
        </p:nvCxnSpPr>
        <p:spPr>
          <a:xfrm flipV="1">
            <a:off x="1699162" y="5874529"/>
            <a:ext cx="1492503" cy="0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6DA902FC-941F-4D23-8DB3-A4623C7266FC}"/>
              </a:ext>
            </a:extLst>
          </p:cNvPr>
          <p:cNvSpPr txBox="1"/>
          <p:nvPr/>
        </p:nvSpPr>
        <p:spPr>
          <a:xfrm>
            <a:off x="419102" y="5691401"/>
            <a:ext cx="12805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rgbClr val="FF0000"/>
                </a:solidFill>
              </a:rPr>
              <a:t>Ceiling Height: </a:t>
            </a:r>
            <a:r>
              <a:rPr lang="en-US" sz="1100" dirty="0">
                <a:solidFill>
                  <a:srgbClr val="FF0000"/>
                </a:solidFill>
              </a:rPr>
              <a:t>2.6m</a:t>
            </a:r>
            <a:endParaRPr lang="en-GB" sz="1100" dirty="0">
              <a:solidFill>
                <a:srgbClr val="FF0000"/>
              </a:solidFill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51732612-9419-4CE5-B271-B848C52B3A58}"/>
              </a:ext>
            </a:extLst>
          </p:cNvPr>
          <p:cNvSpPr/>
          <p:nvPr/>
        </p:nvSpPr>
        <p:spPr>
          <a:xfrm>
            <a:off x="2824183" y="5583367"/>
            <a:ext cx="350817" cy="2283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300" dirty="0">
                <a:solidFill>
                  <a:schemeClr val="tx1"/>
                </a:solidFill>
              </a:rPr>
              <a:t>Drawers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0AFF252A-9240-4FF6-9235-0171424E3D55}"/>
              </a:ext>
            </a:extLst>
          </p:cNvPr>
          <p:cNvSpPr/>
          <p:nvPr/>
        </p:nvSpPr>
        <p:spPr>
          <a:xfrm>
            <a:off x="2885423" y="2428229"/>
            <a:ext cx="1722409" cy="156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Cabinets</a:t>
            </a:r>
            <a:endParaRPr lang="en-GB" sz="1200" dirty="0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D971B22F-A5B0-4ABE-92D7-F67EFC4F042A}"/>
              </a:ext>
            </a:extLst>
          </p:cNvPr>
          <p:cNvSpPr txBox="1"/>
          <p:nvPr/>
        </p:nvSpPr>
        <p:spPr>
          <a:xfrm>
            <a:off x="2545754" y="5257123"/>
            <a:ext cx="40439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>
                <a:solidFill>
                  <a:schemeClr val="bg1">
                    <a:lumMod val="50000"/>
                  </a:schemeClr>
                </a:solidFill>
              </a:rPr>
              <a:t>1.2m</a:t>
            </a: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1CE66214-9F21-40A2-A127-4C1E376E52A8}"/>
              </a:ext>
            </a:extLst>
          </p:cNvPr>
          <p:cNvCxnSpPr>
            <a:cxnSpLocks/>
          </p:cNvCxnSpPr>
          <p:nvPr/>
        </p:nvCxnSpPr>
        <p:spPr>
          <a:xfrm>
            <a:off x="2490058" y="5313974"/>
            <a:ext cx="445262" cy="0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7649CC42-DAB2-4C3D-9D61-14AC2D24B390}"/>
              </a:ext>
            </a:extLst>
          </p:cNvPr>
          <p:cNvCxnSpPr>
            <a:cxnSpLocks/>
          </p:cNvCxnSpPr>
          <p:nvPr/>
        </p:nvCxnSpPr>
        <p:spPr>
          <a:xfrm flipV="1">
            <a:off x="2464007" y="5281049"/>
            <a:ext cx="1" cy="300691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B2FD9155-08E0-426D-BAB6-4C6047124E90}"/>
              </a:ext>
            </a:extLst>
          </p:cNvPr>
          <p:cNvCxnSpPr>
            <a:cxnSpLocks/>
          </p:cNvCxnSpPr>
          <p:nvPr/>
        </p:nvCxnSpPr>
        <p:spPr>
          <a:xfrm>
            <a:off x="2035527" y="5251646"/>
            <a:ext cx="445262" cy="0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337FC212-5C92-4A5F-BED4-B110B27BF3DD}"/>
              </a:ext>
            </a:extLst>
          </p:cNvPr>
          <p:cNvSpPr txBox="1"/>
          <p:nvPr/>
        </p:nvSpPr>
        <p:spPr>
          <a:xfrm>
            <a:off x="2063143" y="5195869"/>
            <a:ext cx="40439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>
                <a:solidFill>
                  <a:schemeClr val="bg1">
                    <a:lumMod val="50000"/>
                  </a:schemeClr>
                </a:solidFill>
              </a:rPr>
              <a:t>1.4m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724B1FCF-BC0E-4093-9CC3-7F54301DBAEE}"/>
              </a:ext>
            </a:extLst>
          </p:cNvPr>
          <p:cNvSpPr txBox="1"/>
          <p:nvPr/>
        </p:nvSpPr>
        <p:spPr>
          <a:xfrm rot="5400000">
            <a:off x="2188478" y="5357198"/>
            <a:ext cx="40439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>
                <a:solidFill>
                  <a:schemeClr val="bg1">
                    <a:lumMod val="50000"/>
                  </a:schemeClr>
                </a:solidFill>
              </a:rPr>
              <a:t>1.2m</a:t>
            </a:r>
          </a:p>
        </p:txBody>
      </p: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77C765CC-74CE-4BD2-8731-B2C6021F5F16}"/>
              </a:ext>
            </a:extLst>
          </p:cNvPr>
          <p:cNvCxnSpPr>
            <a:cxnSpLocks/>
          </p:cNvCxnSpPr>
          <p:nvPr/>
        </p:nvCxnSpPr>
        <p:spPr>
          <a:xfrm flipV="1">
            <a:off x="3243206" y="5584338"/>
            <a:ext cx="0" cy="214125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19ED9EB2-1C15-4FF0-9F2E-42FF82580B32}"/>
              </a:ext>
            </a:extLst>
          </p:cNvPr>
          <p:cNvCxnSpPr>
            <a:cxnSpLocks/>
          </p:cNvCxnSpPr>
          <p:nvPr/>
        </p:nvCxnSpPr>
        <p:spPr>
          <a:xfrm flipV="1">
            <a:off x="4670425" y="4684944"/>
            <a:ext cx="0" cy="1137262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tangle 96">
            <a:extLst>
              <a:ext uri="{FF2B5EF4-FFF2-40B4-BE49-F238E27FC236}">
                <a16:creationId xmlns:a16="http://schemas.microsoft.com/office/drawing/2014/main" id="{83348374-BBB0-4EE7-9A57-586AE024123E}"/>
              </a:ext>
            </a:extLst>
          </p:cNvPr>
          <p:cNvSpPr/>
          <p:nvPr/>
        </p:nvSpPr>
        <p:spPr>
          <a:xfrm>
            <a:off x="2958825" y="3399303"/>
            <a:ext cx="747073" cy="3490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146F6A31-342B-4BA1-85A5-8DA4F6FA2D49}"/>
              </a:ext>
            </a:extLst>
          </p:cNvPr>
          <p:cNvCxnSpPr>
            <a:cxnSpLocks/>
          </p:cNvCxnSpPr>
          <p:nvPr/>
        </p:nvCxnSpPr>
        <p:spPr>
          <a:xfrm>
            <a:off x="1776883" y="3735469"/>
            <a:ext cx="756000" cy="0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1234746A-FF45-448F-AF4B-44976E5AEEBF}"/>
              </a:ext>
            </a:extLst>
          </p:cNvPr>
          <p:cNvCxnSpPr>
            <a:cxnSpLocks/>
          </p:cNvCxnSpPr>
          <p:nvPr/>
        </p:nvCxnSpPr>
        <p:spPr>
          <a:xfrm>
            <a:off x="1742402" y="4623869"/>
            <a:ext cx="293125" cy="0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>
            <a:extLst>
              <a:ext uri="{FF2B5EF4-FFF2-40B4-BE49-F238E27FC236}">
                <a16:creationId xmlns:a16="http://schemas.microsoft.com/office/drawing/2014/main" id="{774D1C2F-04E8-40E8-8A01-1EEF37E08761}"/>
              </a:ext>
            </a:extLst>
          </p:cNvPr>
          <p:cNvSpPr txBox="1"/>
          <p:nvPr/>
        </p:nvSpPr>
        <p:spPr>
          <a:xfrm>
            <a:off x="4605148" y="5065064"/>
            <a:ext cx="6038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>
                    <a:lumMod val="50000"/>
                  </a:schemeClr>
                </a:solidFill>
              </a:rPr>
              <a:t>3m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FFC3CCA5-CCE6-464C-A60D-76D3857F2A1D}"/>
              </a:ext>
            </a:extLst>
          </p:cNvPr>
          <p:cNvSpPr txBox="1"/>
          <p:nvPr/>
        </p:nvSpPr>
        <p:spPr>
          <a:xfrm>
            <a:off x="3264521" y="5601383"/>
            <a:ext cx="50304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>
                <a:solidFill>
                  <a:schemeClr val="bg1">
                    <a:lumMod val="50000"/>
                  </a:schemeClr>
                </a:solidFill>
              </a:rPr>
              <a:t>0.631m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A78B41FD-A22C-4454-9170-C212CDB70D8A}"/>
              </a:ext>
            </a:extLst>
          </p:cNvPr>
          <p:cNvSpPr txBox="1"/>
          <p:nvPr/>
        </p:nvSpPr>
        <p:spPr>
          <a:xfrm>
            <a:off x="1658500" y="4439231"/>
            <a:ext cx="48477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>
                <a:solidFill>
                  <a:schemeClr val="bg1">
                    <a:lumMod val="50000"/>
                  </a:schemeClr>
                </a:solidFill>
              </a:rPr>
              <a:t>0.631m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E6571A49-B7EA-4F60-8575-76A5DB321E11}"/>
              </a:ext>
            </a:extLst>
          </p:cNvPr>
          <p:cNvSpPr txBox="1"/>
          <p:nvPr/>
        </p:nvSpPr>
        <p:spPr>
          <a:xfrm>
            <a:off x="1950924" y="3700898"/>
            <a:ext cx="45474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>
                <a:solidFill>
                  <a:schemeClr val="bg1">
                    <a:lumMod val="50000"/>
                  </a:schemeClr>
                </a:solidFill>
              </a:rPr>
              <a:t>1.965m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445B8F56-77C0-483F-993B-CF2799B3DE8D}"/>
              </a:ext>
            </a:extLst>
          </p:cNvPr>
          <p:cNvSpPr txBox="1"/>
          <p:nvPr/>
        </p:nvSpPr>
        <p:spPr>
          <a:xfrm>
            <a:off x="2878056" y="2908014"/>
            <a:ext cx="50304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>
                <a:solidFill>
                  <a:schemeClr val="bg1">
                    <a:lumMod val="50000"/>
                  </a:schemeClr>
                </a:solidFill>
              </a:rPr>
              <a:t>2.57m</a:t>
            </a:r>
          </a:p>
        </p:txBody>
      </p: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CD8A6DEE-8F9A-43F4-8672-D71AD50ECAB4}"/>
              </a:ext>
            </a:extLst>
          </p:cNvPr>
          <p:cNvCxnSpPr>
            <a:cxnSpLocks/>
          </p:cNvCxnSpPr>
          <p:nvPr/>
        </p:nvCxnSpPr>
        <p:spPr>
          <a:xfrm flipH="1" flipV="1">
            <a:off x="2935320" y="2600521"/>
            <a:ext cx="4706" cy="935542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AA0D1CC8-3FFD-4570-B7A7-A7FFA58609CC}"/>
              </a:ext>
            </a:extLst>
          </p:cNvPr>
          <p:cNvCxnSpPr>
            <a:cxnSpLocks/>
          </p:cNvCxnSpPr>
          <p:nvPr/>
        </p:nvCxnSpPr>
        <p:spPr>
          <a:xfrm>
            <a:off x="2887480" y="2647950"/>
            <a:ext cx="1715025" cy="0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>
            <a:extLst>
              <a:ext uri="{FF2B5EF4-FFF2-40B4-BE49-F238E27FC236}">
                <a16:creationId xmlns:a16="http://schemas.microsoft.com/office/drawing/2014/main" id="{8296B10B-801B-4483-8BE0-68461DF723E5}"/>
              </a:ext>
            </a:extLst>
          </p:cNvPr>
          <p:cNvSpPr txBox="1"/>
          <p:nvPr/>
        </p:nvSpPr>
        <p:spPr>
          <a:xfrm>
            <a:off x="3528890" y="2584045"/>
            <a:ext cx="50304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>
                <a:solidFill>
                  <a:schemeClr val="bg1">
                    <a:lumMod val="50000"/>
                  </a:schemeClr>
                </a:solidFill>
              </a:rPr>
              <a:t>4.59m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0F56534C-B587-4615-B04C-5ECBF155B507}"/>
              </a:ext>
            </a:extLst>
          </p:cNvPr>
          <p:cNvSpPr txBox="1"/>
          <p:nvPr/>
        </p:nvSpPr>
        <p:spPr>
          <a:xfrm>
            <a:off x="1284569" y="3489837"/>
            <a:ext cx="50304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>
                <a:solidFill>
                  <a:schemeClr val="bg1">
                    <a:lumMod val="50000"/>
                  </a:schemeClr>
                </a:solidFill>
              </a:rPr>
              <a:t>0.61m</a:t>
            </a:r>
          </a:p>
        </p:txBody>
      </p: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61B31FA2-3E56-43C8-92BD-C2F157E330EE}"/>
              </a:ext>
            </a:extLst>
          </p:cNvPr>
          <p:cNvCxnSpPr>
            <a:cxnSpLocks/>
          </p:cNvCxnSpPr>
          <p:nvPr/>
        </p:nvCxnSpPr>
        <p:spPr>
          <a:xfrm flipV="1">
            <a:off x="1705610" y="3495888"/>
            <a:ext cx="0" cy="214125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>
            <a:extLst>
              <a:ext uri="{FF2B5EF4-FFF2-40B4-BE49-F238E27FC236}">
                <a16:creationId xmlns:a16="http://schemas.microsoft.com/office/drawing/2014/main" id="{87D152D7-454A-47B1-B479-7D8C65E3949A}"/>
              </a:ext>
            </a:extLst>
          </p:cNvPr>
          <p:cNvSpPr txBox="1"/>
          <p:nvPr/>
        </p:nvSpPr>
        <p:spPr>
          <a:xfrm>
            <a:off x="2973419" y="4577406"/>
            <a:ext cx="45989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>
                <a:solidFill>
                  <a:schemeClr val="bg1">
                    <a:lumMod val="50000"/>
                  </a:schemeClr>
                </a:solidFill>
              </a:rPr>
              <a:t>2.45m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C949E060-FA24-4A66-9138-3A72FA01EC56}"/>
              </a:ext>
            </a:extLst>
          </p:cNvPr>
          <p:cNvSpPr txBox="1"/>
          <p:nvPr/>
        </p:nvSpPr>
        <p:spPr>
          <a:xfrm>
            <a:off x="4307564" y="4731231"/>
            <a:ext cx="48477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>
                <a:solidFill>
                  <a:schemeClr val="bg1">
                    <a:lumMod val="50000"/>
                  </a:schemeClr>
                </a:solidFill>
              </a:rPr>
              <a:t>0.62m</a:t>
            </a:r>
          </a:p>
        </p:txBody>
      </p: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AFA84DE8-0F8C-4111-AE10-528B57F344C4}"/>
              </a:ext>
            </a:extLst>
          </p:cNvPr>
          <p:cNvCxnSpPr>
            <a:cxnSpLocks/>
          </p:cNvCxnSpPr>
          <p:nvPr/>
        </p:nvCxnSpPr>
        <p:spPr>
          <a:xfrm>
            <a:off x="4430703" y="4747547"/>
            <a:ext cx="181893" cy="0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>
            <a:extLst>
              <a:ext uri="{FF2B5EF4-FFF2-40B4-BE49-F238E27FC236}">
                <a16:creationId xmlns:a16="http://schemas.microsoft.com/office/drawing/2014/main" id="{0F129B47-21E9-4D69-AD51-537DD3B0D8D1}"/>
              </a:ext>
            </a:extLst>
          </p:cNvPr>
          <p:cNvSpPr txBox="1"/>
          <p:nvPr/>
        </p:nvSpPr>
        <p:spPr>
          <a:xfrm>
            <a:off x="2544596" y="3473850"/>
            <a:ext cx="47105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>
                <a:solidFill>
                  <a:schemeClr val="bg1">
                    <a:lumMod val="50000"/>
                  </a:schemeClr>
                </a:solidFill>
              </a:rPr>
              <a:t>1.165m</a:t>
            </a:r>
          </a:p>
        </p:txBody>
      </p: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A8A5BD1B-8CF7-49EB-8804-9CF7BAB5B3B9}"/>
              </a:ext>
            </a:extLst>
          </p:cNvPr>
          <p:cNvCxnSpPr>
            <a:cxnSpLocks/>
          </p:cNvCxnSpPr>
          <p:nvPr/>
        </p:nvCxnSpPr>
        <p:spPr>
          <a:xfrm>
            <a:off x="2532883" y="3663404"/>
            <a:ext cx="417263" cy="10501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2B5C934A-CC32-4421-8553-F40258B23FDF}"/>
              </a:ext>
            </a:extLst>
          </p:cNvPr>
          <p:cNvCxnSpPr>
            <a:cxnSpLocks/>
          </p:cNvCxnSpPr>
          <p:nvPr/>
        </p:nvCxnSpPr>
        <p:spPr>
          <a:xfrm flipV="1">
            <a:off x="2950146" y="3522826"/>
            <a:ext cx="0" cy="547322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>
            <a:extLst>
              <a:ext uri="{FF2B5EF4-FFF2-40B4-BE49-F238E27FC236}">
                <a16:creationId xmlns:a16="http://schemas.microsoft.com/office/drawing/2014/main" id="{0A558BCC-4882-465B-A2C7-02442A9C7C9E}"/>
              </a:ext>
            </a:extLst>
          </p:cNvPr>
          <p:cNvSpPr txBox="1"/>
          <p:nvPr/>
        </p:nvSpPr>
        <p:spPr>
          <a:xfrm rot="5400000">
            <a:off x="2857641" y="3704069"/>
            <a:ext cx="47105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>
                <a:solidFill>
                  <a:schemeClr val="bg1">
                    <a:lumMod val="50000"/>
                  </a:schemeClr>
                </a:solidFill>
              </a:rPr>
              <a:t>1.849m</a:t>
            </a:r>
          </a:p>
        </p:txBody>
      </p:sp>
      <p:cxnSp>
        <p:nvCxnSpPr>
          <p:cNvPr id="128" name="Straight Arrow Connector 127">
            <a:extLst>
              <a:ext uri="{FF2B5EF4-FFF2-40B4-BE49-F238E27FC236}">
                <a16:creationId xmlns:a16="http://schemas.microsoft.com/office/drawing/2014/main" id="{5E7B1F47-CF08-466F-9752-59310A961072}"/>
              </a:ext>
            </a:extLst>
          </p:cNvPr>
          <p:cNvCxnSpPr>
            <a:cxnSpLocks/>
          </p:cNvCxnSpPr>
          <p:nvPr/>
        </p:nvCxnSpPr>
        <p:spPr>
          <a:xfrm flipV="1">
            <a:off x="4365546" y="4552799"/>
            <a:ext cx="0" cy="170208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>
            <a:extLst>
              <a:ext uri="{FF2B5EF4-FFF2-40B4-BE49-F238E27FC236}">
                <a16:creationId xmlns:a16="http://schemas.microsoft.com/office/drawing/2014/main" id="{94FD791C-2957-4087-A6A6-10F961F392E9}"/>
              </a:ext>
            </a:extLst>
          </p:cNvPr>
          <p:cNvSpPr txBox="1"/>
          <p:nvPr/>
        </p:nvSpPr>
        <p:spPr>
          <a:xfrm>
            <a:off x="4031933" y="4549625"/>
            <a:ext cx="42637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>
                <a:solidFill>
                  <a:schemeClr val="bg1">
                    <a:lumMod val="50000"/>
                  </a:schemeClr>
                </a:solidFill>
              </a:rPr>
              <a:t>0.3m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164CF2F-2AC3-4C62-A30C-81BC71982510}"/>
              </a:ext>
            </a:extLst>
          </p:cNvPr>
          <p:cNvSpPr/>
          <p:nvPr/>
        </p:nvSpPr>
        <p:spPr>
          <a:xfrm rot="16200000">
            <a:off x="3025963" y="5652871"/>
            <a:ext cx="221875" cy="888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en-GB" sz="300" spc="-300" dirty="0">
                <a:solidFill>
                  <a:schemeClr val="tx1"/>
                </a:solidFill>
              </a:rPr>
              <a:t>wine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97B0F33B-5C49-4286-9835-AB7B0412993D}"/>
              </a:ext>
            </a:extLst>
          </p:cNvPr>
          <p:cNvSpPr/>
          <p:nvPr/>
        </p:nvSpPr>
        <p:spPr>
          <a:xfrm>
            <a:off x="3005920" y="5049119"/>
            <a:ext cx="114921" cy="11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F35B121-1DE3-447C-A63F-CE1EFA16E0A1}"/>
              </a:ext>
            </a:extLst>
          </p:cNvPr>
          <p:cNvSpPr/>
          <p:nvPr/>
        </p:nvSpPr>
        <p:spPr>
          <a:xfrm>
            <a:off x="2996378" y="4907646"/>
            <a:ext cx="114921" cy="11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1A1EC8C4-DBEB-4978-8336-9D968B88188B}"/>
              </a:ext>
            </a:extLst>
          </p:cNvPr>
          <p:cNvSpPr/>
          <p:nvPr/>
        </p:nvSpPr>
        <p:spPr>
          <a:xfrm>
            <a:off x="2998589" y="4740552"/>
            <a:ext cx="114921" cy="11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89468FD2-ADD0-4A68-A210-BCCCFA1956F8}"/>
              </a:ext>
            </a:extLst>
          </p:cNvPr>
          <p:cNvSpPr/>
          <p:nvPr/>
        </p:nvSpPr>
        <p:spPr>
          <a:xfrm>
            <a:off x="2998974" y="4490838"/>
            <a:ext cx="114921" cy="11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DF09ACCB-741C-4DC1-921E-0506FF296EAB}"/>
              </a:ext>
            </a:extLst>
          </p:cNvPr>
          <p:cNvSpPr/>
          <p:nvPr/>
        </p:nvSpPr>
        <p:spPr>
          <a:xfrm>
            <a:off x="2999924" y="4285154"/>
            <a:ext cx="114921" cy="11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4FD20646-3AE8-4F86-AB1D-6444254E3E70}"/>
              </a:ext>
            </a:extLst>
          </p:cNvPr>
          <p:cNvSpPr/>
          <p:nvPr/>
        </p:nvSpPr>
        <p:spPr>
          <a:xfrm rot="16200000">
            <a:off x="1754111" y="4918133"/>
            <a:ext cx="237906" cy="24488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" dirty="0">
                <a:solidFill>
                  <a:schemeClr val="tx1"/>
                </a:solidFill>
              </a:rPr>
              <a:t>Oven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A36B8CB9-F755-4F2D-80E0-557355F98502}"/>
              </a:ext>
            </a:extLst>
          </p:cNvPr>
          <p:cNvSpPr/>
          <p:nvPr/>
        </p:nvSpPr>
        <p:spPr>
          <a:xfrm rot="16200000">
            <a:off x="1754111" y="4678485"/>
            <a:ext cx="237906" cy="24488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" dirty="0">
                <a:solidFill>
                  <a:schemeClr val="tx1"/>
                </a:solidFill>
              </a:rPr>
              <a:t>Oven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E0219A56-B9E7-4967-9954-7F0E18D17866}"/>
              </a:ext>
            </a:extLst>
          </p:cNvPr>
          <p:cNvSpPr/>
          <p:nvPr/>
        </p:nvSpPr>
        <p:spPr>
          <a:xfrm>
            <a:off x="2016357" y="3520260"/>
            <a:ext cx="237906" cy="18934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" dirty="0">
                <a:solidFill>
                  <a:schemeClr val="tx1"/>
                </a:solidFill>
              </a:rPr>
              <a:t>FF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751BAAAC-EDAA-49CF-A88C-FDA12E5AD1A5}"/>
              </a:ext>
            </a:extLst>
          </p:cNvPr>
          <p:cNvSpPr/>
          <p:nvPr/>
        </p:nvSpPr>
        <p:spPr>
          <a:xfrm>
            <a:off x="1753343" y="3520260"/>
            <a:ext cx="258228" cy="151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" dirty="0"/>
              <a:t>Larder</a:t>
            </a:r>
            <a:endParaRPr lang="en-GB" sz="300" dirty="0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8ACF03CF-AAD0-4410-9DB6-ACAF22B30B4B}"/>
              </a:ext>
            </a:extLst>
          </p:cNvPr>
          <p:cNvSpPr/>
          <p:nvPr/>
        </p:nvSpPr>
        <p:spPr>
          <a:xfrm>
            <a:off x="3175615" y="3518029"/>
            <a:ext cx="1118929" cy="206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SOFA</a:t>
            </a:r>
            <a:endParaRPr lang="en-GB" sz="1200" dirty="0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22A86CD4-C4DD-46B9-84B4-0584EEEDD710}"/>
              </a:ext>
            </a:extLst>
          </p:cNvPr>
          <p:cNvSpPr/>
          <p:nvPr/>
        </p:nvSpPr>
        <p:spPr>
          <a:xfrm rot="16200000">
            <a:off x="3710461" y="3140429"/>
            <a:ext cx="940415" cy="2277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SOFA</a:t>
            </a:r>
            <a:endParaRPr lang="en-GB" sz="12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4E8F29-4CDA-41DC-A52C-812069EB0536}"/>
              </a:ext>
            </a:extLst>
          </p:cNvPr>
          <p:cNvSpPr/>
          <p:nvPr/>
        </p:nvSpPr>
        <p:spPr>
          <a:xfrm>
            <a:off x="2072582" y="4852466"/>
            <a:ext cx="2288183" cy="733916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dirty="0">
                <a:solidFill>
                  <a:schemeClr val="bg1">
                    <a:lumMod val="85000"/>
                  </a:schemeClr>
                </a:solidFill>
              </a:rPr>
              <a:t>Lantern / </a:t>
            </a:r>
          </a:p>
          <a:p>
            <a:pPr algn="r"/>
            <a:r>
              <a:rPr lang="en-GB" dirty="0">
                <a:solidFill>
                  <a:schemeClr val="bg1">
                    <a:lumMod val="85000"/>
                  </a:schemeClr>
                </a:solidFill>
              </a:rPr>
              <a:t>Sky Pod</a:t>
            </a:r>
          </a:p>
        </p:txBody>
      </p: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FA1E74A4-E17D-4AB9-B70D-67A45ADF1C7C}"/>
              </a:ext>
            </a:extLst>
          </p:cNvPr>
          <p:cNvCxnSpPr>
            <a:cxnSpLocks/>
          </p:cNvCxnSpPr>
          <p:nvPr/>
        </p:nvCxnSpPr>
        <p:spPr>
          <a:xfrm flipV="1">
            <a:off x="3036401" y="4171565"/>
            <a:ext cx="0" cy="1102885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B7FDA4FE-7C1F-45BE-A417-786F1A91F2E2}"/>
              </a:ext>
            </a:extLst>
          </p:cNvPr>
          <p:cNvSpPr/>
          <p:nvPr/>
        </p:nvSpPr>
        <p:spPr>
          <a:xfrm>
            <a:off x="2885423" y="2428229"/>
            <a:ext cx="235418" cy="4571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FCCC8C4-682D-4D4A-89B1-240834B78E78}"/>
              </a:ext>
            </a:extLst>
          </p:cNvPr>
          <p:cNvSpPr/>
          <p:nvPr/>
        </p:nvSpPr>
        <p:spPr>
          <a:xfrm>
            <a:off x="2831051" y="2384063"/>
            <a:ext cx="328937" cy="138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300" dirty="0"/>
              <a:t>Manifold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F76615-37CA-4E7B-9FB9-832FA078A5FD}"/>
              </a:ext>
            </a:extLst>
          </p:cNvPr>
          <p:cNvSpPr/>
          <p:nvPr/>
        </p:nvSpPr>
        <p:spPr>
          <a:xfrm>
            <a:off x="2461651" y="5583367"/>
            <a:ext cx="369766" cy="22831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DW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454E4731-3C45-4026-B62D-56C14CDA588D}"/>
              </a:ext>
            </a:extLst>
          </p:cNvPr>
          <p:cNvSpPr/>
          <p:nvPr/>
        </p:nvSpPr>
        <p:spPr>
          <a:xfrm rot="5400000">
            <a:off x="2418815" y="4634687"/>
            <a:ext cx="364164" cy="18934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Hob</a:t>
            </a:r>
            <a:endParaRPr lang="en-GB" sz="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781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ster Floorplan Image">
            <a:extLst>
              <a:ext uri="{FF2B5EF4-FFF2-40B4-BE49-F238E27FC236}">
                <a16:creationId xmlns:a16="http://schemas.microsoft.com/office/drawing/2014/main" id="{274C263E-6BF7-4F84-957C-870853E2546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364" b="9560"/>
          <a:stretch/>
        </p:blipFill>
        <p:spPr bwMode="auto">
          <a:xfrm>
            <a:off x="4014946" y="144780"/>
            <a:ext cx="3573933" cy="6202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5" name="Rectangle 84">
            <a:extLst>
              <a:ext uri="{FF2B5EF4-FFF2-40B4-BE49-F238E27FC236}">
                <a16:creationId xmlns:a16="http://schemas.microsoft.com/office/drawing/2014/main" id="{AB0C5F58-6CD0-4217-84D3-890B2B21BDB6}"/>
              </a:ext>
            </a:extLst>
          </p:cNvPr>
          <p:cNvSpPr/>
          <p:nvPr/>
        </p:nvSpPr>
        <p:spPr>
          <a:xfrm rot="16200000">
            <a:off x="4273852" y="5352028"/>
            <a:ext cx="822771" cy="1455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86FB9FE-4586-4910-9787-1DBE8859D700}"/>
              </a:ext>
            </a:extLst>
          </p:cNvPr>
          <p:cNvSpPr/>
          <p:nvPr/>
        </p:nvSpPr>
        <p:spPr>
          <a:xfrm>
            <a:off x="5576661" y="3656191"/>
            <a:ext cx="1585425" cy="2296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4B42E9A-7701-4E0B-935A-DDB648E4B8FD}"/>
              </a:ext>
            </a:extLst>
          </p:cNvPr>
          <p:cNvSpPr/>
          <p:nvPr/>
        </p:nvSpPr>
        <p:spPr>
          <a:xfrm rot="16200000">
            <a:off x="5127823" y="3324462"/>
            <a:ext cx="507905" cy="16671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15C9CC7-A28B-452A-B49A-086F1A3A8058}"/>
              </a:ext>
            </a:extLst>
          </p:cNvPr>
          <p:cNvSpPr/>
          <p:nvPr/>
        </p:nvSpPr>
        <p:spPr>
          <a:xfrm>
            <a:off x="5685790" y="2745301"/>
            <a:ext cx="1730297" cy="16213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8C902AF-8FAC-4E4C-9DCE-24056C62827F}"/>
              </a:ext>
            </a:extLst>
          </p:cNvPr>
          <p:cNvSpPr/>
          <p:nvPr/>
        </p:nvSpPr>
        <p:spPr>
          <a:xfrm>
            <a:off x="5202214" y="4631285"/>
            <a:ext cx="411544" cy="1110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BE8F121-4790-43AC-95C7-007445B45A32}"/>
              </a:ext>
            </a:extLst>
          </p:cNvPr>
          <p:cNvSpPr/>
          <p:nvPr/>
        </p:nvSpPr>
        <p:spPr>
          <a:xfrm rot="16200000">
            <a:off x="6521329" y="2404826"/>
            <a:ext cx="36000" cy="64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B389B22-776D-438C-9073-FBAD90067BD0}"/>
              </a:ext>
            </a:extLst>
          </p:cNvPr>
          <p:cNvSpPr/>
          <p:nvPr/>
        </p:nvSpPr>
        <p:spPr>
          <a:xfrm>
            <a:off x="5062516" y="3667605"/>
            <a:ext cx="258228" cy="151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" dirty="0"/>
              <a:t>Larder</a:t>
            </a:r>
            <a:endParaRPr lang="en-GB" sz="300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56150892-B421-43CF-9FBB-562027CC520A}"/>
              </a:ext>
            </a:extLst>
          </p:cNvPr>
          <p:cNvSpPr/>
          <p:nvPr/>
        </p:nvSpPr>
        <p:spPr>
          <a:xfrm rot="16200000">
            <a:off x="4274512" y="5557400"/>
            <a:ext cx="668285" cy="12298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00" dirty="0">
                <a:solidFill>
                  <a:schemeClr val="tx1"/>
                </a:solidFill>
              </a:rPr>
              <a:t>Cabinets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D08ABF5B-BF8E-48D6-B05B-ED8FC1A5291A}"/>
              </a:ext>
            </a:extLst>
          </p:cNvPr>
          <p:cNvSpPr/>
          <p:nvPr/>
        </p:nvSpPr>
        <p:spPr>
          <a:xfrm>
            <a:off x="5387340" y="5258496"/>
            <a:ext cx="325398" cy="19230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7AAA13B-6836-4FC3-A56C-B0ECB6D2CE1F}"/>
              </a:ext>
            </a:extLst>
          </p:cNvPr>
          <p:cNvSpPr/>
          <p:nvPr/>
        </p:nvSpPr>
        <p:spPr>
          <a:xfrm rot="16200000">
            <a:off x="5145765" y="3996170"/>
            <a:ext cx="1414420" cy="16671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0ADE47D-AE12-4E6C-9202-8F8FF77C2AC5}"/>
              </a:ext>
            </a:extLst>
          </p:cNvPr>
          <p:cNvSpPr/>
          <p:nvPr/>
        </p:nvSpPr>
        <p:spPr>
          <a:xfrm>
            <a:off x="5284790" y="4316345"/>
            <a:ext cx="474282" cy="11028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DDF9249-466D-4398-916A-2EF361BE0E09}"/>
              </a:ext>
            </a:extLst>
          </p:cNvPr>
          <p:cNvSpPr/>
          <p:nvPr/>
        </p:nvSpPr>
        <p:spPr>
          <a:xfrm rot="5400000">
            <a:off x="5215355" y="4779467"/>
            <a:ext cx="364164" cy="18934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Hob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60411E3-07AE-491B-8861-F23994A54542}"/>
              </a:ext>
            </a:extLst>
          </p:cNvPr>
          <p:cNvSpPr/>
          <p:nvPr/>
        </p:nvSpPr>
        <p:spPr>
          <a:xfrm>
            <a:off x="5687312" y="2839576"/>
            <a:ext cx="813091" cy="1416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51732612-9419-4CE5-B271-B848C52B3A58}"/>
              </a:ext>
            </a:extLst>
          </p:cNvPr>
          <p:cNvSpPr/>
          <p:nvPr/>
        </p:nvSpPr>
        <p:spPr>
          <a:xfrm>
            <a:off x="5620723" y="5728147"/>
            <a:ext cx="350817" cy="2283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300" dirty="0">
                <a:solidFill>
                  <a:schemeClr val="tx1"/>
                </a:solidFill>
              </a:rPr>
              <a:t>Drawers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0AFF252A-9240-4FF6-9235-0171424E3D55}"/>
              </a:ext>
            </a:extLst>
          </p:cNvPr>
          <p:cNvSpPr/>
          <p:nvPr/>
        </p:nvSpPr>
        <p:spPr>
          <a:xfrm>
            <a:off x="5681963" y="2573009"/>
            <a:ext cx="1722409" cy="156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Cabinets</a:t>
            </a:r>
            <a:endParaRPr lang="en-GB" sz="1200" dirty="0"/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87D152D7-454A-47B1-B479-7D8C65E3949A}"/>
              </a:ext>
            </a:extLst>
          </p:cNvPr>
          <p:cNvSpPr txBox="1"/>
          <p:nvPr/>
        </p:nvSpPr>
        <p:spPr>
          <a:xfrm>
            <a:off x="5769959" y="4722186"/>
            <a:ext cx="45989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>
                <a:solidFill>
                  <a:schemeClr val="bg1">
                    <a:lumMod val="50000"/>
                  </a:schemeClr>
                </a:solidFill>
              </a:rPr>
              <a:t>2.45m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164CF2F-2AC3-4C62-A30C-81BC71982510}"/>
              </a:ext>
            </a:extLst>
          </p:cNvPr>
          <p:cNvSpPr/>
          <p:nvPr/>
        </p:nvSpPr>
        <p:spPr>
          <a:xfrm rot="16200000">
            <a:off x="5822503" y="5797651"/>
            <a:ext cx="221875" cy="888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en-GB" sz="300" spc="-300" dirty="0">
                <a:solidFill>
                  <a:schemeClr val="tx1"/>
                </a:solidFill>
              </a:rPr>
              <a:t>wine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97B0F33B-5C49-4286-9835-AB7B0412993D}"/>
              </a:ext>
            </a:extLst>
          </p:cNvPr>
          <p:cNvSpPr/>
          <p:nvPr/>
        </p:nvSpPr>
        <p:spPr>
          <a:xfrm>
            <a:off x="5802460" y="5193899"/>
            <a:ext cx="114921" cy="11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F35B121-1DE3-447C-A63F-CE1EFA16E0A1}"/>
              </a:ext>
            </a:extLst>
          </p:cNvPr>
          <p:cNvSpPr/>
          <p:nvPr/>
        </p:nvSpPr>
        <p:spPr>
          <a:xfrm>
            <a:off x="5792918" y="5052426"/>
            <a:ext cx="114921" cy="11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1A1EC8C4-DBEB-4978-8336-9D968B88188B}"/>
              </a:ext>
            </a:extLst>
          </p:cNvPr>
          <p:cNvSpPr/>
          <p:nvPr/>
        </p:nvSpPr>
        <p:spPr>
          <a:xfrm>
            <a:off x="5795129" y="4885332"/>
            <a:ext cx="114921" cy="11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89468FD2-ADD0-4A68-A210-BCCCFA1956F8}"/>
              </a:ext>
            </a:extLst>
          </p:cNvPr>
          <p:cNvSpPr/>
          <p:nvPr/>
        </p:nvSpPr>
        <p:spPr>
          <a:xfrm>
            <a:off x="5795514" y="4635618"/>
            <a:ext cx="114921" cy="11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DF09ACCB-741C-4DC1-921E-0506FF296EAB}"/>
              </a:ext>
            </a:extLst>
          </p:cNvPr>
          <p:cNvSpPr/>
          <p:nvPr/>
        </p:nvSpPr>
        <p:spPr>
          <a:xfrm>
            <a:off x="5796464" y="4429934"/>
            <a:ext cx="114921" cy="11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4FD20646-3AE8-4F86-AB1D-6444254E3E70}"/>
              </a:ext>
            </a:extLst>
          </p:cNvPr>
          <p:cNvSpPr/>
          <p:nvPr/>
        </p:nvSpPr>
        <p:spPr>
          <a:xfrm rot="16200000">
            <a:off x="4550651" y="5062913"/>
            <a:ext cx="237906" cy="24488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" dirty="0">
                <a:solidFill>
                  <a:schemeClr val="tx1"/>
                </a:solidFill>
              </a:rPr>
              <a:t>Oven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A36B8CB9-F755-4F2D-80E0-557355F98502}"/>
              </a:ext>
            </a:extLst>
          </p:cNvPr>
          <p:cNvSpPr/>
          <p:nvPr/>
        </p:nvSpPr>
        <p:spPr>
          <a:xfrm rot="16200000">
            <a:off x="4550651" y="4823265"/>
            <a:ext cx="237906" cy="24488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" dirty="0">
                <a:solidFill>
                  <a:schemeClr val="tx1"/>
                </a:solidFill>
              </a:rPr>
              <a:t>Oven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E0219A56-B9E7-4967-9954-7F0E18D17866}"/>
              </a:ext>
            </a:extLst>
          </p:cNvPr>
          <p:cNvSpPr/>
          <p:nvPr/>
        </p:nvSpPr>
        <p:spPr>
          <a:xfrm>
            <a:off x="4812897" y="3665040"/>
            <a:ext cx="237906" cy="18934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" dirty="0">
                <a:solidFill>
                  <a:schemeClr val="tx1"/>
                </a:solidFill>
              </a:rPr>
              <a:t>FF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751BAAAC-EDAA-49CF-A88C-FDA12E5AD1A5}"/>
              </a:ext>
            </a:extLst>
          </p:cNvPr>
          <p:cNvSpPr/>
          <p:nvPr/>
        </p:nvSpPr>
        <p:spPr>
          <a:xfrm>
            <a:off x="4549883" y="3665040"/>
            <a:ext cx="258228" cy="151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" dirty="0"/>
              <a:t>Larder</a:t>
            </a:r>
            <a:endParaRPr lang="en-GB" sz="300" dirty="0"/>
          </a:p>
        </p:txBody>
      </p: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FA1E74A4-E17D-4AB9-B70D-67A45ADF1C7C}"/>
              </a:ext>
            </a:extLst>
          </p:cNvPr>
          <p:cNvCxnSpPr>
            <a:cxnSpLocks/>
          </p:cNvCxnSpPr>
          <p:nvPr/>
        </p:nvCxnSpPr>
        <p:spPr>
          <a:xfrm flipV="1">
            <a:off x="5832941" y="4316345"/>
            <a:ext cx="0" cy="1102885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B7FDA4FE-7C1F-45BE-A417-786F1A91F2E2}"/>
              </a:ext>
            </a:extLst>
          </p:cNvPr>
          <p:cNvSpPr/>
          <p:nvPr/>
        </p:nvSpPr>
        <p:spPr>
          <a:xfrm>
            <a:off x="5681963" y="2573009"/>
            <a:ext cx="235418" cy="4571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FCCC8C4-682D-4D4A-89B1-240834B78E78}"/>
              </a:ext>
            </a:extLst>
          </p:cNvPr>
          <p:cNvSpPr/>
          <p:nvPr/>
        </p:nvSpPr>
        <p:spPr>
          <a:xfrm>
            <a:off x="5627591" y="2528843"/>
            <a:ext cx="328937" cy="138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300" dirty="0"/>
              <a:t>Manifold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F76615-37CA-4E7B-9FB9-832FA078A5FD}"/>
              </a:ext>
            </a:extLst>
          </p:cNvPr>
          <p:cNvSpPr/>
          <p:nvPr/>
        </p:nvSpPr>
        <p:spPr>
          <a:xfrm>
            <a:off x="5258191" y="5728147"/>
            <a:ext cx="369766" cy="22831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DW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22F0CF6-C676-474F-9820-307BBCB15578}"/>
              </a:ext>
            </a:extLst>
          </p:cNvPr>
          <p:cNvSpPr/>
          <p:nvPr/>
        </p:nvSpPr>
        <p:spPr>
          <a:xfrm>
            <a:off x="5639418" y="3237230"/>
            <a:ext cx="39600" cy="25852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88BDC6C-7F9E-411C-9A24-ABD6EAAC50B6}"/>
              </a:ext>
            </a:extLst>
          </p:cNvPr>
          <p:cNvSpPr txBox="1"/>
          <p:nvPr/>
        </p:nvSpPr>
        <p:spPr>
          <a:xfrm>
            <a:off x="313509" y="226423"/>
            <a:ext cx="195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Electrical Plan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E8A3548-F0DA-4B64-912C-67A704BD1C7A}"/>
              </a:ext>
            </a:extLst>
          </p:cNvPr>
          <p:cNvSpPr/>
          <p:nvPr/>
        </p:nvSpPr>
        <p:spPr>
          <a:xfrm>
            <a:off x="8386830" y="1855735"/>
            <a:ext cx="3466011" cy="187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AF2C34E-B3C0-4BA3-9E9C-9E8A51F1E725}"/>
              </a:ext>
            </a:extLst>
          </p:cNvPr>
          <p:cNvSpPr/>
          <p:nvPr/>
        </p:nvSpPr>
        <p:spPr>
          <a:xfrm>
            <a:off x="9559079" y="1856767"/>
            <a:ext cx="1115435" cy="187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50A246D-4A11-4E8D-B3DF-B4A04E905699}"/>
              </a:ext>
            </a:extLst>
          </p:cNvPr>
          <p:cNvSpPr txBox="1"/>
          <p:nvPr/>
        </p:nvSpPr>
        <p:spPr>
          <a:xfrm>
            <a:off x="9144475" y="1807029"/>
            <a:ext cx="195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Fireplace Wall Plan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6F4BAC31-E510-42C7-B00B-D71B0CF853FE}"/>
              </a:ext>
            </a:extLst>
          </p:cNvPr>
          <p:cNvSpPr/>
          <p:nvPr/>
        </p:nvSpPr>
        <p:spPr>
          <a:xfrm>
            <a:off x="8388477" y="3151735"/>
            <a:ext cx="1172235" cy="57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591ECCFE-DF4F-485A-88F3-412A0BF65F7C}"/>
              </a:ext>
            </a:extLst>
          </p:cNvPr>
          <p:cNvCxnSpPr>
            <a:cxnSpLocks/>
          </p:cNvCxnSpPr>
          <p:nvPr/>
        </p:nvCxnSpPr>
        <p:spPr>
          <a:xfrm flipH="1">
            <a:off x="8444444" y="3159976"/>
            <a:ext cx="5294" cy="545348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95B7D864-488C-4D35-B4E5-AAE3EBA58FBD}"/>
              </a:ext>
            </a:extLst>
          </p:cNvPr>
          <p:cNvSpPr txBox="1"/>
          <p:nvPr/>
        </p:nvSpPr>
        <p:spPr>
          <a:xfrm>
            <a:off x="8383929" y="3336667"/>
            <a:ext cx="38948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0.8m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0DE8F315-9C3E-41FA-B9C0-AA98E2158B23}"/>
              </a:ext>
            </a:extLst>
          </p:cNvPr>
          <p:cNvSpPr/>
          <p:nvPr/>
        </p:nvSpPr>
        <p:spPr>
          <a:xfrm>
            <a:off x="8388477" y="2580862"/>
            <a:ext cx="1172242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5678FBC-DB44-4805-9A64-C35C5D5E5A7F}"/>
              </a:ext>
            </a:extLst>
          </p:cNvPr>
          <p:cNvSpPr/>
          <p:nvPr/>
        </p:nvSpPr>
        <p:spPr>
          <a:xfrm>
            <a:off x="9152869" y="3471328"/>
            <a:ext cx="189639" cy="9361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D7A0F405-C7DC-4A02-8464-A1DC535883AF}"/>
              </a:ext>
            </a:extLst>
          </p:cNvPr>
          <p:cNvCxnSpPr>
            <a:cxnSpLocks/>
          </p:cNvCxnSpPr>
          <p:nvPr/>
        </p:nvCxnSpPr>
        <p:spPr>
          <a:xfrm>
            <a:off x="8446403" y="2598542"/>
            <a:ext cx="0" cy="244362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Rectangle 129">
            <a:extLst>
              <a:ext uri="{FF2B5EF4-FFF2-40B4-BE49-F238E27FC236}">
                <a16:creationId xmlns:a16="http://schemas.microsoft.com/office/drawing/2014/main" id="{6B7C21BD-C15C-4AAD-8BB2-72C5C8C53897}"/>
              </a:ext>
            </a:extLst>
          </p:cNvPr>
          <p:cNvSpPr/>
          <p:nvPr/>
        </p:nvSpPr>
        <p:spPr>
          <a:xfrm>
            <a:off x="9562359" y="2292863"/>
            <a:ext cx="1115056" cy="6679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532BE851-9AA8-4ED3-9727-D86A623DA90C}"/>
              </a:ext>
            </a:extLst>
          </p:cNvPr>
          <p:cNvSpPr txBox="1"/>
          <p:nvPr/>
        </p:nvSpPr>
        <p:spPr>
          <a:xfrm>
            <a:off x="8399806" y="2628390"/>
            <a:ext cx="38948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0.4m</a:t>
            </a:r>
          </a:p>
        </p:txBody>
      </p:sp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FE3D030D-20A9-4D47-95E2-281D3E2015F5}"/>
              </a:ext>
            </a:extLst>
          </p:cNvPr>
          <p:cNvSpPr/>
          <p:nvPr/>
        </p:nvSpPr>
        <p:spPr>
          <a:xfrm rot="10800000">
            <a:off x="8896256" y="2004873"/>
            <a:ext cx="159372" cy="143178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09055E55-7784-4F7B-B2DC-7AA0A27E627C}"/>
              </a:ext>
            </a:extLst>
          </p:cNvPr>
          <p:cNvSpPr/>
          <p:nvPr/>
        </p:nvSpPr>
        <p:spPr>
          <a:xfrm>
            <a:off x="8388477" y="2295425"/>
            <a:ext cx="1172235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46FB4CFE-EDB6-41BE-B345-1CC09814C8D8}"/>
              </a:ext>
            </a:extLst>
          </p:cNvPr>
          <p:cNvCxnSpPr>
            <a:cxnSpLocks/>
          </p:cNvCxnSpPr>
          <p:nvPr/>
        </p:nvCxnSpPr>
        <p:spPr>
          <a:xfrm>
            <a:off x="8445024" y="2312122"/>
            <a:ext cx="0" cy="244362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595C61D7-CB8F-43DC-9FFC-90EA3FBA20C0}"/>
              </a:ext>
            </a:extLst>
          </p:cNvPr>
          <p:cNvSpPr txBox="1"/>
          <p:nvPr/>
        </p:nvSpPr>
        <p:spPr>
          <a:xfrm>
            <a:off x="8398427" y="2341970"/>
            <a:ext cx="38948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0.4m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40CE0ED-9616-497D-8F3C-BD70FB7F3445}"/>
              </a:ext>
            </a:extLst>
          </p:cNvPr>
          <p:cNvSpPr/>
          <p:nvPr/>
        </p:nvSpPr>
        <p:spPr>
          <a:xfrm>
            <a:off x="8388477" y="2866299"/>
            <a:ext cx="1172235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946001FE-FC8C-4B37-9A0E-9F37E508428C}"/>
              </a:ext>
            </a:extLst>
          </p:cNvPr>
          <p:cNvCxnSpPr>
            <a:cxnSpLocks/>
          </p:cNvCxnSpPr>
          <p:nvPr/>
        </p:nvCxnSpPr>
        <p:spPr>
          <a:xfrm>
            <a:off x="8449738" y="2884962"/>
            <a:ext cx="0" cy="244362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CFD7094A-726B-4FBF-B7CD-DA8AFD777303}"/>
              </a:ext>
            </a:extLst>
          </p:cNvPr>
          <p:cNvSpPr txBox="1"/>
          <p:nvPr/>
        </p:nvSpPr>
        <p:spPr>
          <a:xfrm>
            <a:off x="8399806" y="2906109"/>
            <a:ext cx="38948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0.4m</a:t>
            </a: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E9C82E1B-E01E-4D6E-836D-7BCFCDEBC4BC}"/>
              </a:ext>
            </a:extLst>
          </p:cNvPr>
          <p:cNvSpPr/>
          <p:nvPr/>
        </p:nvSpPr>
        <p:spPr>
          <a:xfrm>
            <a:off x="10677689" y="3150844"/>
            <a:ext cx="1172235" cy="57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3327892C-5E49-4ADE-B842-2CD8239200E3}"/>
              </a:ext>
            </a:extLst>
          </p:cNvPr>
          <p:cNvCxnSpPr>
            <a:cxnSpLocks/>
          </p:cNvCxnSpPr>
          <p:nvPr/>
        </p:nvCxnSpPr>
        <p:spPr>
          <a:xfrm flipH="1">
            <a:off x="10733656" y="3161467"/>
            <a:ext cx="5294" cy="545348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>
            <a:extLst>
              <a:ext uri="{FF2B5EF4-FFF2-40B4-BE49-F238E27FC236}">
                <a16:creationId xmlns:a16="http://schemas.microsoft.com/office/drawing/2014/main" id="{18DB932B-7E0A-4B9B-A1BF-37DEF37FB6DB}"/>
              </a:ext>
            </a:extLst>
          </p:cNvPr>
          <p:cNvSpPr txBox="1"/>
          <p:nvPr/>
        </p:nvSpPr>
        <p:spPr>
          <a:xfrm>
            <a:off x="10673141" y="3335776"/>
            <a:ext cx="38948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0.8m</a:t>
            </a: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F9719368-2D15-41FC-A6B1-4BEF50431F8F}"/>
              </a:ext>
            </a:extLst>
          </p:cNvPr>
          <p:cNvSpPr/>
          <p:nvPr/>
        </p:nvSpPr>
        <p:spPr>
          <a:xfrm>
            <a:off x="10677689" y="2579971"/>
            <a:ext cx="1172235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EB265C8C-A2CD-43A7-B85C-8084982DD3F8}"/>
              </a:ext>
            </a:extLst>
          </p:cNvPr>
          <p:cNvCxnSpPr>
            <a:cxnSpLocks/>
          </p:cNvCxnSpPr>
          <p:nvPr/>
        </p:nvCxnSpPr>
        <p:spPr>
          <a:xfrm>
            <a:off x="10735615" y="2597651"/>
            <a:ext cx="0" cy="244362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>
            <a:extLst>
              <a:ext uri="{FF2B5EF4-FFF2-40B4-BE49-F238E27FC236}">
                <a16:creationId xmlns:a16="http://schemas.microsoft.com/office/drawing/2014/main" id="{B0714789-7063-4ABC-8C5A-C73BCF7E4F58}"/>
              </a:ext>
            </a:extLst>
          </p:cNvPr>
          <p:cNvSpPr txBox="1"/>
          <p:nvPr/>
        </p:nvSpPr>
        <p:spPr>
          <a:xfrm>
            <a:off x="10689018" y="2627499"/>
            <a:ext cx="38948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0.4m</a:t>
            </a: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5CB6DB42-DAFD-495B-901D-0E97E2925185}"/>
              </a:ext>
            </a:extLst>
          </p:cNvPr>
          <p:cNvSpPr/>
          <p:nvPr/>
        </p:nvSpPr>
        <p:spPr>
          <a:xfrm>
            <a:off x="10677689" y="2294534"/>
            <a:ext cx="1172235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BAA76E07-5B1B-411D-97B2-0ECB4E93EDA4}"/>
              </a:ext>
            </a:extLst>
          </p:cNvPr>
          <p:cNvCxnSpPr>
            <a:cxnSpLocks/>
          </p:cNvCxnSpPr>
          <p:nvPr/>
        </p:nvCxnSpPr>
        <p:spPr>
          <a:xfrm>
            <a:off x="10734236" y="2311231"/>
            <a:ext cx="0" cy="244362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>
            <a:extLst>
              <a:ext uri="{FF2B5EF4-FFF2-40B4-BE49-F238E27FC236}">
                <a16:creationId xmlns:a16="http://schemas.microsoft.com/office/drawing/2014/main" id="{32F1BF2F-F0B8-43A4-897C-91B94A10D120}"/>
              </a:ext>
            </a:extLst>
          </p:cNvPr>
          <p:cNvSpPr txBox="1"/>
          <p:nvPr/>
        </p:nvSpPr>
        <p:spPr>
          <a:xfrm>
            <a:off x="10687639" y="2341079"/>
            <a:ext cx="38948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0.4m</a:t>
            </a: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78DE0961-21D6-418A-8293-1729C05E7EE1}"/>
              </a:ext>
            </a:extLst>
          </p:cNvPr>
          <p:cNvSpPr/>
          <p:nvPr/>
        </p:nvSpPr>
        <p:spPr>
          <a:xfrm>
            <a:off x="10677689" y="2865408"/>
            <a:ext cx="1172235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FFC467BE-3446-4C77-B1C0-19C3F48C41B4}"/>
              </a:ext>
            </a:extLst>
          </p:cNvPr>
          <p:cNvCxnSpPr>
            <a:cxnSpLocks/>
          </p:cNvCxnSpPr>
          <p:nvPr/>
        </p:nvCxnSpPr>
        <p:spPr>
          <a:xfrm>
            <a:off x="10738950" y="2884071"/>
            <a:ext cx="0" cy="244362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>
            <a:extLst>
              <a:ext uri="{FF2B5EF4-FFF2-40B4-BE49-F238E27FC236}">
                <a16:creationId xmlns:a16="http://schemas.microsoft.com/office/drawing/2014/main" id="{BCFE665B-1D35-4C68-98E2-87600B5D0314}"/>
              </a:ext>
            </a:extLst>
          </p:cNvPr>
          <p:cNvSpPr txBox="1"/>
          <p:nvPr/>
        </p:nvSpPr>
        <p:spPr>
          <a:xfrm>
            <a:off x="10689018" y="2905218"/>
            <a:ext cx="38948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0.4m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0A381ADC-94E1-4EF7-8F5B-9E16C62C7406}"/>
              </a:ext>
            </a:extLst>
          </p:cNvPr>
          <p:cNvSpPr/>
          <p:nvPr/>
        </p:nvSpPr>
        <p:spPr>
          <a:xfrm>
            <a:off x="11291172" y="2977387"/>
            <a:ext cx="189639" cy="9361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FF053C20-3505-49FA-A4F1-882A36003069}"/>
              </a:ext>
            </a:extLst>
          </p:cNvPr>
          <p:cNvSpPr/>
          <p:nvPr/>
        </p:nvSpPr>
        <p:spPr>
          <a:xfrm>
            <a:off x="11516046" y="2977387"/>
            <a:ext cx="189639" cy="9361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3F8F1776-AC9F-4DA6-A619-18E82B136541}"/>
              </a:ext>
            </a:extLst>
          </p:cNvPr>
          <p:cNvSpPr/>
          <p:nvPr/>
        </p:nvSpPr>
        <p:spPr>
          <a:xfrm>
            <a:off x="11291172" y="2671996"/>
            <a:ext cx="189639" cy="9361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44746252-0D77-4F59-B30D-5D78C9987700}"/>
              </a:ext>
            </a:extLst>
          </p:cNvPr>
          <p:cNvSpPr/>
          <p:nvPr/>
        </p:nvSpPr>
        <p:spPr>
          <a:xfrm>
            <a:off x="9563550" y="3213426"/>
            <a:ext cx="1109591" cy="413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403938C0-A7BC-4BFE-AA18-1D083C81A3BC}"/>
              </a:ext>
            </a:extLst>
          </p:cNvPr>
          <p:cNvSpPr/>
          <p:nvPr/>
        </p:nvSpPr>
        <p:spPr>
          <a:xfrm>
            <a:off x="11516046" y="2671996"/>
            <a:ext cx="189639" cy="9361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9" name="Isosceles Triangle 128">
            <a:extLst>
              <a:ext uri="{FF2B5EF4-FFF2-40B4-BE49-F238E27FC236}">
                <a16:creationId xmlns:a16="http://schemas.microsoft.com/office/drawing/2014/main" id="{D5BDAC71-79C4-4A35-A1BB-A3F9BB1F14A6}"/>
              </a:ext>
            </a:extLst>
          </p:cNvPr>
          <p:cNvSpPr/>
          <p:nvPr/>
        </p:nvSpPr>
        <p:spPr>
          <a:xfrm rot="10800000">
            <a:off x="11180945" y="1999113"/>
            <a:ext cx="159372" cy="143178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8A788BB8-3296-45B0-96AC-8D49868D7B40}"/>
              </a:ext>
            </a:extLst>
          </p:cNvPr>
          <p:cNvSpPr/>
          <p:nvPr/>
        </p:nvSpPr>
        <p:spPr>
          <a:xfrm>
            <a:off x="10462376" y="3235002"/>
            <a:ext cx="93600" cy="9361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B401D40C-C412-400B-BC22-11F29552C4A9}"/>
              </a:ext>
            </a:extLst>
          </p:cNvPr>
          <p:cNvSpPr/>
          <p:nvPr/>
        </p:nvSpPr>
        <p:spPr>
          <a:xfrm>
            <a:off x="10414357" y="2839680"/>
            <a:ext cx="189639" cy="9361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470EC572-31BF-4CD9-8E68-E2AB50F7EE67}"/>
              </a:ext>
            </a:extLst>
          </p:cNvPr>
          <p:cNvSpPr/>
          <p:nvPr/>
        </p:nvSpPr>
        <p:spPr>
          <a:xfrm>
            <a:off x="9661145" y="3304875"/>
            <a:ext cx="914400" cy="230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FIREPLACE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F87FC37C-C785-41CF-A6B7-02D206916CDC}"/>
              </a:ext>
            </a:extLst>
          </p:cNvPr>
          <p:cNvSpPr/>
          <p:nvPr/>
        </p:nvSpPr>
        <p:spPr>
          <a:xfrm>
            <a:off x="9662687" y="2395755"/>
            <a:ext cx="914400" cy="51949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TV</a:t>
            </a: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3FDFA110-AF12-442C-8FCE-5F0197722BA5}"/>
              </a:ext>
            </a:extLst>
          </p:cNvPr>
          <p:cNvSpPr/>
          <p:nvPr/>
        </p:nvSpPr>
        <p:spPr>
          <a:xfrm>
            <a:off x="9762036" y="2992857"/>
            <a:ext cx="712618" cy="9086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/>
              <a:t>SOUNDBAR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3C3953F-9B8C-4E6A-85AE-6FBC346B12CC}"/>
              </a:ext>
            </a:extLst>
          </p:cNvPr>
          <p:cNvCxnSpPr>
            <a:cxnSpLocks/>
            <a:stCxn id="114" idx="2"/>
          </p:cNvCxnSpPr>
          <p:nvPr/>
        </p:nvCxnSpPr>
        <p:spPr>
          <a:xfrm>
            <a:off x="8974595" y="3154299"/>
            <a:ext cx="0" cy="472425"/>
          </a:xfrm>
          <a:prstGeom prst="line">
            <a:avLst/>
          </a:prstGeom>
          <a:ln w="12700">
            <a:solidFill>
              <a:srgbClr val="2F528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FC7743C7-391E-4F7C-A69B-3D7F36D37430}"/>
              </a:ext>
            </a:extLst>
          </p:cNvPr>
          <p:cNvCxnSpPr>
            <a:cxnSpLocks/>
          </p:cNvCxnSpPr>
          <p:nvPr/>
        </p:nvCxnSpPr>
        <p:spPr>
          <a:xfrm flipV="1">
            <a:off x="8377474" y="3624363"/>
            <a:ext cx="1178430" cy="4620"/>
          </a:xfrm>
          <a:prstGeom prst="line">
            <a:avLst/>
          </a:prstGeom>
          <a:ln w="12700">
            <a:solidFill>
              <a:srgbClr val="2F528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4F7D4F89-3A1C-4EFD-A898-82F87EA776B9}"/>
              </a:ext>
            </a:extLst>
          </p:cNvPr>
          <p:cNvCxnSpPr>
            <a:cxnSpLocks/>
          </p:cNvCxnSpPr>
          <p:nvPr/>
        </p:nvCxnSpPr>
        <p:spPr>
          <a:xfrm>
            <a:off x="11277127" y="3151544"/>
            <a:ext cx="0" cy="472425"/>
          </a:xfrm>
          <a:prstGeom prst="line">
            <a:avLst/>
          </a:prstGeom>
          <a:ln w="12700">
            <a:solidFill>
              <a:srgbClr val="2F528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600414E6-5039-4A6C-8704-F84ED4E45B1D}"/>
              </a:ext>
            </a:extLst>
          </p:cNvPr>
          <p:cNvCxnSpPr>
            <a:cxnSpLocks/>
          </p:cNvCxnSpPr>
          <p:nvPr/>
        </p:nvCxnSpPr>
        <p:spPr>
          <a:xfrm flipV="1">
            <a:off x="10680006" y="3621608"/>
            <a:ext cx="1178430" cy="4620"/>
          </a:xfrm>
          <a:prstGeom prst="line">
            <a:avLst/>
          </a:prstGeom>
          <a:ln w="12700">
            <a:solidFill>
              <a:srgbClr val="2F528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2" name="Rectangle 141">
            <a:extLst>
              <a:ext uri="{FF2B5EF4-FFF2-40B4-BE49-F238E27FC236}">
                <a16:creationId xmlns:a16="http://schemas.microsoft.com/office/drawing/2014/main" id="{1E72F162-B820-48D3-B01B-6563FD5F3AA5}"/>
              </a:ext>
            </a:extLst>
          </p:cNvPr>
          <p:cNvSpPr/>
          <p:nvPr/>
        </p:nvSpPr>
        <p:spPr>
          <a:xfrm>
            <a:off x="8509784" y="3217896"/>
            <a:ext cx="414724" cy="16627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" dirty="0"/>
              <a:t>Manifold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3D0CD5EC-CEFE-4829-AFCD-773E9B2C0354}"/>
              </a:ext>
            </a:extLst>
          </p:cNvPr>
          <p:cNvCxnSpPr>
            <a:cxnSpLocks/>
          </p:cNvCxnSpPr>
          <p:nvPr/>
        </p:nvCxnSpPr>
        <p:spPr>
          <a:xfrm flipV="1">
            <a:off x="7398227" y="1855736"/>
            <a:ext cx="985686" cy="7065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531087E6-04EC-45EF-A60B-D6B501F40B62}"/>
              </a:ext>
            </a:extLst>
          </p:cNvPr>
          <p:cNvCxnSpPr>
            <a:cxnSpLocks/>
          </p:cNvCxnSpPr>
          <p:nvPr/>
        </p:nvCxnSpPr>
        <p:spPr>
          <a:xfrm>
            <a:off x="7388186" y="2728825"/>
            <a:ext cx="1000017" cy="10119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Rectangle 145">
            <a:extLst>
              <a:ext uri="{FF2B5EF4-FFF2-40B4-BE49-F238E27FC236}">
                <a16:creationId xmlns:a16="http://schemas.microsoft.com/office/drawing/2014/main" id="{81B36814-A84C-4A01-BC27-1B7AC716B53E}"/>
              </a:ext>
            </a:extLst>
          </p:cNvPr>
          <p:cNvSpPr/>
          <p:nvPr/>
        </p:nvSpPr>
        <p:spPr>
          <a:xfrm rot="16200000">
            <a:off x="7356361" y="5500357"/>
            <a:ext cx="189639" cy="9361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5DE98231-FABA-4C90-9DFC-580393B123D3}"/>
              </a:ext>
            </a:extLst>
          </p:cNvPr>
          <p:cNvSpPr/>
          <p:nvPr/>
        </p:nvSpPr>
        <p:spPr>
          <a:xfrm rot="16200000">
            <a:off x="7299559" y="3573701"/>
            <a:ext cx="189639" cy="9361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9CBB2C83-5B7B-4EF8-A00D-7F6A6D6F7269}"/>
              </a:ext>
            </a:extLst>
          </p:cNvPr>
          <p:cNvSpPr/>
          <p:nvPr/>
        </p:nvSpPr>
        <p:spPr>
          <a:xfrm rot="16200000">
            <a:off x="4408255" y="5444473"/>
            <a:ext cx="189639" cy="9361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D4FE3751-1BBA-4D9A-8306-7BA8F2134D5B}"/>
              </a:ext>
            </a:extLst>
          </p:cNvPr>
          <p:cNvSpPr/>
          <p:nvPr/>
        </p:nvSpPr>
        <p:spPr>
          <a:xfrm rot="16200000">
            <a:off x="4407064" y="5722760"/>
            <a:ext cx="189639" cy="9361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95AA9B92-AC72-4AC5-8D3C-62CF992911C4}"/>
              </a:ext>
            </a:extLst>
          </p:cNvPr>
          <p:cNvSpPr/>
          <p:nvPr/>
        </p:nvSpPr>
        <p:spPr>
          <a:xfrm>
            <a:off x="5781901" y="5983000"/>
            <a:ext cx="189639" cy="9361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980ED0E6-21E6-491C-8DBF-347DB2E038D8}"/>
              </a:ext>
            </a:extLst>
          </p:cNvPr>
          <p:cNvSpPr/>
          <p:nvPr/>
        </p:nvSpPr>
        <p:spPr>
          <a:xfrm>
            <a:off x="5569433" y="5981287"/>
            <a:ext cx="189639" cy="9361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DDDFDD36-1CF0-4542-87F9-12112D8F5B90}"/>
              </a:ext>
            </a:extLst>
          </p:cNvPr>
          <p:cNvSpPr/>
          <p:nvPr/>
        </p:nvSpPr>
        <p:spPr>
          <a:xfrm>
            <a:off x="5350561" y="5883237"/>
            <a:ext cx="189639" cy="9361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E304653F-2674-4514-B813-DFE09EFAE411}"/>
              </a:ext>
            </a:extLst>
          </p:cNvPr>
          <p:cNvSpPr/>
          <p:nvPr/>
        </p:nvSpPr>
        <p:spPr>
          <a:xfrm>
            <a:off x="5511559" y="4747162"/>
            <a:ext cx="93600" cy="9361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CEDD4DFC-CA1A-4856-8966-AC97ED3EF261}"/>
              </a:ext>
            </a:extLst>
          </p:cNvPr>
          <p:cNvSpPr/>
          <p:nvPr/>
        </p:nvSpPr>
        <p:spPr>
          <a:xfrm>
            <a:off x="5411404" y="4899562"/>
            <a:ext cx="93600" cy="9361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6A6CCD12-A5EE-45E0-8E33-BAFE8C116FC6}"/>
              </a:ext>
            </a:extLst>
          </p:cNvPr>
          <p:cNvSpPr/>
          <p:nvPr/>
        </p:nvSpPr>
        <p:spPr>
          <a:xfrm>
            <a:off x="4470886" y="4899562"/>
            <a:ext cx="93600" cy="9361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EB83C242-A379-4B44-B1E6-0B56AD26F5DD}"/>
              </a:ext>
            </a:extLst>
          </p:cNvPr>
          <p:cNvSpPr/>
          <p:nvPr/>
        </p:nvSpPr>
        <p:spPr>
          <a:xfrm>
            <a:off x="4466524" y="5104216"/>
            <a:ext cx="93600" cy="9361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6D710828-9551-44CA-B242-60311BB3FAC0}"/>
              </a:ext>
            </a:extLst>
          </p:cNvPr>
          <p:cNvSpPr/>
          <p:nvPr/>
        </p:nvSpPr>
        <p:spPr>
          <a:xfrm>
            <a:off x="4799611" y="3588516"/>
            <a:ext cx="93600" cy="9361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C0972D09-E2F0-4E6E-A318-E7D7477F928A}"/>
              </a:ext>
            </a:extLst>
          </p:cNvPr>
          <p:cNvSpPr/>
          <p:nvPr/>
        </p:nvSpPr>
        <p:spPr>
          <a:xfrm>
            <a:off x="4835992" y="4997246"/>
            <a:ext cx="2321313" cy="733916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dirty="0">
                <a:solidFill>
                  <a:schemeClr val="bg1">
                    <a:lumMod val="85000"/>
                  </a:schemeClr>
                </a:solidFill>
              </a:rPr>
              <a:t>Lantern / </a:t>
            </a:r>
          </a:p>
          <a:p>
            <a:pPr algn="r"/>
            <a:r>
              <a:rPr lang="en-GB" dirty="0">
                <a:solidFill>
                  <a:schemeClr val="bg1">
                    <a:lumMod val="85000"/>
                  </a:schemeClr>
                </a:solidFill>
              </a:rPr>
              <a:t>Sky Pod</a:t>
            </a: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A7AFD2C2-EEA4-4422-834E-52906FD456E6}"/>
              </a:ext>
            </a:extLst>
          </p:cNvPr>
          <p:cNvSpPr/>
          <p:nvPr/>
        </p:nvSpPr>
        <p:spPr>
          <a:xfrm>
            <a:off x="588370" y="991828"/>
            <a:ext cx="691790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2C8EB168-517C-4A86-8FAE-9C8F76C83CFB}"/>
              </a:ext>
            </a:extLst>
          </p:cNvPr>
          <p:cNvSpPr txBox="1"/>
          <p:nvPr/>
        </p:nvSpPr>
        <p:spPr>
          <a:xfrm>
            <a:off x="1387694" y="991828"/>
            <a:ext cx="2367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 Gang</a:t>
            </a:r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4D9B55D4-C94A-4E1D-AB75-CA6D3D833842}"/>
              </a:ext>
            </a:extLst>
          </p:cNvPr>
          <p:cNvSpPr/>
          <p:nvPr/>
        </p:nvSpPr>
        <p:spPr>
          <a:xfrm>
            <a:off x="577286" y="1437697"/>
            <a:ext cx="326030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C523E6F5-A02B-46EE-8D01-BDE93FBC4881}"/>
              </a:ext>
            </a:extLst>
          </p:cNvPr>
          <p:cNvSpPr txBox="1"/>
          <p:nvPr/>
        </p:nvSpPr>
        <p:spPr>
          <a:xfrm>
            <a:off x="1050338" y="1437697"/>
            <a:ext cx="2367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Single Gang</a:t>
            </a: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C1C55BFA-3A93-4C42-BE88-0D78C4DF4CD6}"/>
              </a:ext>
            </a:extLst>
          </p:cNvPr>
          <p:cNvSpPr/>
          <p:nvPr/>
        </p:nvSpPr>
        <p:spPr>
          <a:xfrm>
            <a:off x="576593" y="1977085"/>
            <a:ext cx="326030" cy="31577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5C86D6E8-45B6-4B27-8369-74091F971274}"/>
              </a:ext>
            </a:extLst>
          </p:cNvPr>
          <p:cNvSpPr txBox="1"/>
          <p:nvPr/>
        </p:nvSpPr>
        <p:spPr>
          <a:xfrm>
            <a:off x="1012123" y="1971747"/>
            <a:ext cx="2367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32A for Induction Hob</a:t>
            </a:r>
          </a:p>
        </p:txBody>
      </p:sp>
      <p:sp>
        <p:nvSpPr>
          <p:cNvPr id="102" name="Isosceles Triangle 101">
            <a:extLst>
              <a:ext uri="{FF2B5EF4-FFF2-40B4-BE49-F238E27FC236}">
                <a16:creationId xmlns:a16="http://schemas.microsoft.com/office/drawing/2014/main" id="{4D0CCAED-0D8D-40C9-A2F2-85820CCBC7E4}"/>
              </a:ext>
            </a:extLst>
          </p:cNvPr>
          <p:cNvSpPr/>
          <p:nvPr/>
        </p:nvSpPr>
        <p:spPr>
          <a:xfrm rot="10800000">
            <a:off x="597553" y="2542835"/>
            <a:ext cx="414569" cy="390462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077BEA96-4300-4A17-8C2D-1F6297D32ABF}"/>
              </a:ext>
            </a:extLst>
          </p:cNvPr>
          <p:cNvSpPr txBox="1"/>
          <p:nvPr/>
        </p:nvSpPr>
        <p:spPr>
          <a:xfrm>
            <a:off x="1139606" y="2534138"/>
            <a:ext cx="2367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Up/Down Light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A2A65297-9D60-4D5D-87E9-E45ED580BAF0}"/>
              </a:ext>
            </a:extLst>
          </p:cNvPr>
          <p:cNvSpPr/>
          <p:nvPr/>
        </p:nvSpPr>
        <p:spPr>
          <a:xfrm>
            <a:off x="588370" y="595755"/>
            <a:ext cx="691790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59B3858A-B656-44F1-9A2E-BB6BFE8B9A38}"/>
              </a:ext>
            </a:extLst>
          </p:cNvPr>
          <p:cNvSpPr txBox="1"/>
          <p:nvPr/>
        </p:nvSpPr>
        <p:spPr>
          <a:xfrm>
            <a:off x="1387694" y="595755"/>
            <a:ext cx="2367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 Gang USB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3BE8670-0D62-4261-B332-B0CB66AA390A}"/>
              </a:ext>
            </a:extLst>
          </p:cNvPr>
          <p:cNvSpPr/>
          <p:nvPr/>
        </p:nvSpPr>
        <p:spPr>
          <a:xfrm>
            <a:off x="5830904" y="3519832"/>
            <a:ext cx="137477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i="1" dirty="0"/>
              <a:t>This is for the pop up 4 gang island plug socket (kitchen fitter to install so just a cable ready to go)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95464A8-6093-4B07-AECF-566C441A1A93}"/>
              </a:ext>
            </a:extLst>
          </p:cNvPr>
          <p:cNvCxnSpPr>
            <a:cxnSpLocks/>
            <a:stCxn id="75" idx="0"/>
            <a:endCxn id="155" idx="0"/>
          </p:cNvCxnSpPr>
          <p:nvPr/>
        </p:nvCxnSpPr>
        <p:spPr>
          <a:xfrm flipH="1">
            <a:off x="5558359" y="4429934"/>
            <a:ext cx="295566" cy="3172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0" name="Rectangle 109">
            <a:extLst>
              <a:ext uri="{FF2B5EF4-FFF2-40B4-BE49-F238E27FC236}">
                <a16:creationId xmlns:a16="http://schemas.microsoft.com/office/drawing/2014/main" id="{EE7631B2-26F7-494C-B548-53D62D55F087}"/>
              </a:ext>
            </a:extLst>
          </p:cNvPr>
          <p:cNvSpPr/>
          <p:nvPr/>
        </p:nvSpPr>
        <p:spPr>
          <a:xfrm>
            <a:off x="4034789" y="6371915"/>
            <a:ext cx="219505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i="1" dirty="0"/>
              <a:t>This is illustrative of power for DW and Wine Cooler</a:t>
            </a:r>
          </a:p>
        </p:txBody>
      </p: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26AA5F16-C77D-4340-8C1B-4670715FCABC}"/>
              </a:ext>
            </a:extLst>
          </p:cNvPr>
          <p:cNvCxnSpPr>
            <a:cxnSpLocks/>
            <a:endCxn id="153" idx="2"/>
          </p:cNvCxnSpPr>
          <p:nvPr/>
        </p:nvCxnSpPr>
        <p:spPr>
          <a:xfrm flipV="1">
            <a:off x="4970635" y="5976854"/>
            <a:ext cx="474746" cy="3950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0DAC3A57-0CBE-4DA9-8A27-233F6DE29979}"/>
              </a:ext>
            </a:extLst>
          </p:cNvPr>
          <p:cNvCxnSpPr>
            <a:cxnSpLocks/>
            <a:endCxn id="142" idx="3"/>
          </p:cNvCxnSpPr>
          <p:nvPr/>
        </p:nvCxnSpPr>
        <p:spPr>
          <a:xfrm flipH="1" flipV="1">
            <a:off x="8924508" y="3301032"/>
            <a:ext cx="1133094" cy="1021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7" name="Rectangle 136">
            <a:extLst>
              <a:ext uri="{FF2B5EF4-FFF2-40B4-BE49-F238E27FC236}">
                <a16:creationId xmlns:a16="http://schemas.microsoft.com/office/drawing/2014/main" id="{D95EC71E-902E-4042-8052-92788150CEEB}"/>
              </a:ext>
            </a:extLst>
          </p:cNvPr>
          <p:cNvSpPr/>
          <p:nvPr/>
        </p:nvSpPr>
        <p:spPr>
          <a:xfrm>
            <a:off x="10000254" y="4172692"/>
            <a:ext cx="1374770" cy="195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i="1" dirty="0"/>
              <a:t>The Manifold and pump will require power. The POC for this is Gary at </a:t>
            </a:r>
            <a:r>
              <a:rPr lang="en-GB" sz="1100" i="1" dirty="0" err="1"/>
              <a:t>ThermoScreed</a:t>
            </a:r>
            <a:r>
              <a:rPr lang="en-GB" sz="1100" i="1" dirty="0"/>
              <a:t>. (</a:t>
            </a:r>
            <a:r>
              <a:rPr lang="en-GB" sz="1100" i="1" dirty="0">
                <a:hlinkClick r:id="rId3"/>
              </a:rPr>
              <a:t>info@thermoscreed.co.uk</a:t>
            </a:r>
            <a:r>
              <a:rPr lang="en-GB" sz="1100" i="1" dirty="0"/>
              <a:t>). Programmed in to fit UFH on w/c 8 Oct unless there is scope to bring this left?</a:t>
            </a: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E2E28B1E-C254-44D6-B319-AFA22C4A0172}"/>
              </a:ext>
            </a:extLst>
          </p:cNvPr>
          <p:cNvSpPr/>
          <p:nvPr/>
        </p:nvSpPr>
        <p:spPr>
          <a:xfrm>
            <a:off x="7275159" y="4769088"/>
            <a:ext cx="189639" cy="9361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92D5C311-538A-46B7-BF71-87BA7521B508}"/>
              </a:ext>
            </a:extLst>
          </p:cNvPr>
          <p:cNvSpPr/>
          <p:nvPr/>
        </p:nvSpPr>
        <p:spPr>
          <a:xfrm>
            <a:off x="7598714" y="4631285"/>
            <a:ext cx="137477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i="1" dirty="0"/>
              <a:t>This USB 2 gang plug socket is already fitted and content for it to remain.</a:t>
            </a:r>
          </a:p>
        </p:txBody>
      </p:sp>
      <p:cxnSp>
        <p:nvCxnSpPr>
          <p:cNvPr id="151" name="Straight Arrow Connector 150">
            <a:extLst>
              <a:ext uri="{FF2B5EF4-FFF2-40B4-BE49-F238E27FC236}">
                <a16:creationId xmlns:a16="http://schemas.microsoft.com/office/drawing/2014/main" id="{0522FA66-AB42-45CF-B0FC-85BEE5A0DF42}"/>
              </a:ext>
            </a:extLst>
          </p:cNvPr>
          <p:cNvCxnSpPr>
            <a:cxnSpLocks/>
          </p:cNvCxnSpPr>
          <p:nvPr/>
        </p:nvCxnSpPr>
        <p:spPr>
          <a:xfrm flipH="1">
            <a:off x="7536533" y="4778582"/>
            <a:ext cx="124004" cy="385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Diamond 27">
            <a:extLst>
              <a:ext uri="{FF2B5EF4-FFF2-40B4-BE49-F238E27FC236}">
                <a16:creationId xmlns:a16="http://schemas.microsoft.com/office/drawing/2014/main" id="{6B990F56-6814-4D6B-8D61-4FBDC5481291}"/>
              </a:ext>
            </a:extLst>
          </p:cNvPr>
          <p:cNvSpPr/>
          <p:nvPr/>
        </p:nvSpPr>
        <p:spPr>
          <a:xfrm>
            <a:off x="11766053" y="3427070"/>
            <a:ext cx="135128" cy="210805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4" name="Diamond 153">
            <a:extLst>
              <a:ext uri="{FF2B5EF4-FFF2-40B4-BE49-F238E27FC236}">
                <a16:creationId xmlns:a16="http://schemas.microsoft.com/office/drawing/2014/main" id="{52D6CA6A-80DA-41D8-8364-4851C1240B09}"/>
              </a:ext>
            </a:extLst>
          </p:cNvPr>
          <p:cNvSpPr/>
          <p:nvPr/>
        </p:nvSpPr>
        <p:spPr>
          <a:xfrm>
            <a:off x="7336808" y="2578518"/>
            <a:ext cx="135128" cy="210805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7" name="Diamond 166">
            <a:extLst>
              <a:ext uri="{FF2B5EF4-FFF2-40B4-BE49-F238E27FC236}">
                <a16:creationId xmlns:a16="http://schemas.microsoft.com/office/drawing/2014/main" id="{383B770C-1362-41D5-94DD-DBF8BE89D2FD}"/>
              </a:ext>
            </a:extLst>
          </p:cNvPr>
          <p:cNvSpPr/>
          <p:nvPr/>
        </p:nvSpPr>
        <p:spPr>
          <a:xfrm>
            <a:off x="588369" y="3141831"/>
            <a:ext cx="423753" cy="563493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53C75270-E6A8-4391-B53D-C206902A6244}"/>
              </a:ext>
            </a:extLst>
          </p:cNvPr>
          <p:cNvSpPr txBox="1"/>
          <p:nvPr/>
        </p:nvSpPr>
        <p:spPr>
          <a:xfrm>
            <a:off x="1193948" y="3234800"/>
            <a:ext cx="2367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Virgin Box Location</a:t>
            </a:r>
          </a:p>
        </p:txBody>
      </p:sp>
      <p:sp>
        <p:nvSpPr>
          <p:cNvPr id="169" name="Diamond 168">
            <a:extLst>
              <a:ext uri="{FF2B5EF4-FFF2-40B4-BE49-F238E27FC236}">
                <a16:creationId xmlns:a16="http://schemas.microsoft.com/office/drawing/2014/main" id="{7DAD47B3-174E-4EFD-8524-5C811FA6B96B}"/>
              </a:ext>
            </a:extLst>
          </p:cNvPr>
          <p:cNvSpPr/>
          <p:nvPr/>
        </p:nvSpPr>
        <p:spPr>
          <a:xfrm>
            <a:off x="7326442" y="1171346"/>
            <a:ext cx="135128" cy="210805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70" name="Straight Arrow Connector 169">
            <a:extLst>
              <a:ext uri="{FF2B5EF4-FFF2-40B4-BE49-F238E27FC236}">
                <a16:creationId xmlns:a16="http://schemas.microsoft.com/office/drawing/2014/main" id="{0689E4E2-E2F3-4415-B126-9F1DF6986A21}"/>
              </a:ext>
            </a:extLst>
          </p:cNvPr>
          <p:cNvCxnSpPr>
            <a:cxnSpLocks/>
          </p:cNvCxnSpPr>
          <p:nvPr/>
        </p:nvCxnSpPr>
        <p:spPr>
          <a:xfrm>
            <a:off x="7599805" y="1361160"/>
            <a:ext cx="13192" cy="1322761"/>
          </a:xfrm>
          <a:prstGeom prst="straightConnector1">
            <a:avLst/>
          </a:prstGeom>
          <a:ln w="28575">
            <a:prstDash val="dash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72" name="Rectangle 171">
            <a:extLst>
              <a:ext uri="{FF2B5EF4-FFF2-40B4-BE49-F238E27FC236}">
                <a16:creationId xmlns:a16="http://schemas.microsoft.com/office/drawing/2014/main" id="{4C0C6313-2EB5-4964-B398-0643979C4975}"/>
              </a:ext>
            </a:extLst>
          </p:cNvPr>
          <p:cNvSpPr/>
          <p:nvPr/>
        </p:nvSpPr>
        <p:spPr>
          <a:xfrm>
            <a:off x="7660537" y="532709"/>
            <a:ext cx="3845476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i="1" dirty="0"/>
              <a:t>Virgin Box. Prior to the work commencing I moved the virgin cable to the study to ensure we had </a:t>
            </a:r>
            <a:r>
              <a:rPr lang="en-GB" sz="1100" i="1" dirty="0" err="1"/>
              <a:t>wifi</a:t>
            </a:r>
            <a:r>
              <a:rPr lang="en-GB" sz="1100" i="1" dirty="0"/>
              <a:t> through the build. Ideally I would like this moved back at the right time to feed the media wall systems. It is currently in the front sitting room (green diamond) and I would like it moved to the fireplace wall (other green diamond). The cable is long enough and the hole through the wall already exists.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F62EC12-DE86-3246-85F1-3F9A4D31B729}"/>
              </a:ext>
            </a:extLst>
          </p:cNvPr>
          <p:cNvSpPr txBox="1"/>
          <p:nvPr/>
        </p:nvSpPr>
        <p:spPr>
          <a:xfrm>
            <a:off x="597553" y="4114972"/>
            <a:ext cx="3165140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100"/>
              <a:t>Notes :</a:t>
            </a:r>
          </a:p>
          <a:p>
            <a:pPr algn="l"/>
            <a:endParaRPr lang="en-US" sz="1100"/>
          </a:p>
          <a:p>
            <a:pPr marL="228600" indent="-228600" algn="l">
              <a:buFont typeface="+mj-lt"/>
              <a:buAutoNum type="arabicPeriod"/>
            </a:pPr>
            <a:r>
              <a:rPr lang="en-US" sz="1100"/>
              <a:t>Any sky, TV coax or bt phone lines can be removed. We only use virgin for Internet and TV. We don’t have a land-line or need one. </a:t>
            </a:r>
          </a:p>
          <a:p>
            <a:pPr marL="228600" indent="-228600" algn="l">
              <a:buFont typeface="+mj-lt"/>
              <a:buAutoNum type="arabicPeriod"/>
            </a:pPr>
            <a:endParaRPr lang="en-US" sz="1100"/>
          </a:p>
          <a:p>
            <a:pPr marL="228600" indent="-228600" algn="l">
              <a:buFont typeface="+mj-lt"/>
              <a:buAutoNum type="arabicPeriod"/>
            </a:pPr>
            <a:r>
              <a:rPr lang="en-US" sz="1100"/>
              <a:t>Feel free to remove all other cables for a neat finish. Old microbore  pipes can be removed. </a:t>
            </a:r>
          </a:p>
          <a:p>
            <a:pPr marL="228600" indent="-228600" algn="l">
              <a:buFont typeface="+mj-lt"/>
              <a:buAutoNum type="arabicPeriod"/>
            </a:pPr>
            <a:endParaRPr lang="en-US" sz="1100"/>
          </a:p>
          <a:p>
            <a:pPr marL="228600" indent="-228600" algn="l">
              <a:buFont typeface="+mj-lt"/>
              <a:buAutoNum type="arabicPeriod"/>
            </a:pPr>
            <a:r>
              <a:rPr lang="en-US" sz="1100"/>
              <a:t>Fan extractor to be hidden above oven units</a:t>
            </a:r>
          </a:p>
          <a:p>
            <a:pPr marL="228600" indent="-228600" algn="l">
              <a:buFont typeface="+mj-lt"/>
              <a:buAutoNum type="arabicPeriod"/>
            </a:pPr>
            <a:endParaRPr lang="en-US" sz="1100"/>
          </a:p>
          <a:p>
            <a:pPr marL="228600" indent="-228600" algn="l">
              <a:buFont typeface="+mj-lt"/>
              <a:buAutoNum type="arabicPeriod"/>
            </a:pPr>
            <a:r>
              <a:rPr lang="en-US" sz="1100"/>
              <a:t>Heat alarm to be linked to smoke detectors on each floor – location subject to building regs. . </a:t>
            </a:r>
            <a:endParaRPr lang="en-US"/>
          </a:p>
          <a:p>
            <a:pPr algn="l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9F77A6C-869D-BE48-AB5B-C943DB83443F}"/>
              </a:ext>
            </a:extLst>
          </p:cNvPr>
          <p:cNvSpPr txBox="1"/>
          <p:nvPr/>
        </p:nvSpPr>
        <p:spPr>
          <a:xfrm>
            <a:off x="7846218" y="6039184"/>
            <a:ext cx="18923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100" b="1"/>
          </a:p>
        </p:txBody>
      </p:sp>
    </p:spTree>
    <p:extLst>
      <p:ext uri="{BB962C8B-B14F-4D97-AF65-F5344CB8AC3E}">
        <p14:creationId xmlns:p14="http://schemas.microsoft.com/office/powerpoint/2010/main" val="1930902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ster Floorplan Image">
            <a:extLst>
              <a:ext uri="{FF2B5EF4-FFF2-40B4-BE49-F238E27FC236}">
                <a16:creationId xmlns:a16="http://schemas.microsoft.com/office/drawing/2014/main" id="{274C263E-6BF7-4F84-957C-870853E2546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364" b="9560"/>
          <a:stretch/>
        </p:blipFill>
        <p:spPr bwMode="auto">
          <a:xfrm>
            <a:off x="4014946" y="144780"/>
            <a:ext cx="3573933" cy="6202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5" name="Rectangle 84">
            <a:extLst>
              <a:ext uri="{FF2B5EF4-FFF2-40B4-BE49-F238E27FC236}">
                <a16:creationId xmlns:a16="http://schemas.microsoft.com/office/drawing/2014/main" id="{AB0C5F58-6CD0-4217-84D3-890B2B21BDB6}"/>
              </a:ext>
            </a:extLst>
          </p:cNvPr>
          <p:cNvSpPr/>
          <p:nvPr/>
        </p:nvSpPr>
        <p:spPr>
          <a:xfrm rot="16200000">
            <a:off x="4273852" y="5352028"/>
            <a:ext cx="822771" cy="1455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86FB9FE-4586-4910-9787-1DBE8859D700}"/>
              </a:ext>
            </a:extLst>
          </p:cNvPr>
          <p:cNvSpPr/>
          <p:nvPr/>
        </p:nvSpPr>
        <p:spPr>
          <a:xfrm>
            <a:off x="5576661" y="3656191"/>
            <a:ext cx="1585425" cy="2296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4B42E9A-7701-4E0B-935A-DDB648E4B8FD}"/>
              </a:ext>
            </a:extLst>
          </p:cNvPr>
          <p:cNvSpPr/>
          <p:nvPr/>
        </p:nvSpPr>
        <p:spPr>
          <a:xfrm rot="16200000">
            <a:off x="5127823" y="3324462"/>
            <a:ext cx="507905" cy="16671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15C9CC7-A28B-452A-B49A-086F1A3A8058}"/>
              </a:ext>
            </a:extLst>
          </p:cNvPr>
          <p:cNvSpPr/>
          <p:nvPr/>
        </p:nvSpPr>
        <p:spPr>
          <a:xfrm>
            <a:off x="5679018" y="2745301"/>
            <a:ext cx="1737069" cy="16213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8C902AF-8FAC-4E4C-9DCE-24056C62827F}"/>
              </a:ext>
            </a:extLst>
          </p:cNvPr>
          <p:cNvSpPr/>
          <p:nvPr/>
        </p:nvSpPr>
        <p:spPr>
          <a:xfrm>
            <a:off x="5202214" y="4631285"/>
            <a:ext cx="411544" cy="1110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B389B22-776D-438C-9073-FBAD90067BD0}"/>
              </a:ext>
            </a:extLst>
          </p:cNvPr>
          <p:cNvSpPr/>
          <p:nvPr/>
        </p:nvSpPr>
        <p:spPr>
          <a:xfrm>
            <a:off x="5062516" y="3667605"/>
            <a:ext cx="258228" cy="151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" dirty="0"/>
              <a:t>Larder</a:t>
            </a:r>
            <a:endParaRPr lang="en-GB" sz="300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56150892-B421-43CF-9FBB-562027CC520A}"/>
              </a:ext>
            </a:extLst>
          </p:cNvPr>
          <p:cNvSpPr/>
          <p:nvPr/>
        </p:nvSpPr>
        <p:spPr>
          <a:xfrm rot="16200000">
            <a:off x="4274512" y="5557400"/>
            <a:ext cx="668285" cy="12298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00" dirty="0">
                <a:solidFill>
                  <a:schemeClr val="tx1"/>
                </a:solidFill>
              </a:rPr>
              <a:t>Cabinets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D08ABF5B-BF8E-48D6-B05B-ED8FC1A5291A}"/>
              </a:ext>
            </a:extLst>
          </p:cNvPr>
          <p:cNvSpPr/>
          <p:nvPr/>
        </p:nvSpPr>
        <p:spPr>
          <a:xfrm>
            <a:off x="5387340" y="5258496"/>
            <a:ext cx="325398" cy="19230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7AAA13B-6836-4FC3-A56C-B0ECB6D2CE1F}"/>
              </a:ext>
            </a:extLst>
          </p:cNvPr>
          <p:cNvSpPr/>
          <p:nvPr/>
        </p:nvSpPr>
        <p:spPr>
          <a:xfrm rot="16200000">
            <a:off x="5145765" y="3996170"/>
            <a:ext cx="1414420" cy="16671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0ADE47D-AE12-4E6C-9202-8F8FF77C2AC5}"/>
              </a:ext>
            </a:extLst>
          </p:cNvPr>
          <p:cNvSpPr/>
          <p:nvPr/>
        </p:nvSpPr>
        <p:spPr>
          <a:xfrm>
            <a:off x="5284790" y="4316345"/>
            <a:ext cx="474282" cy="11028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DDF9249-466D-4398-916A-2EF361BE0E09}"/>
              </a:ext>
            </a:extLst>
          </p:cNvPr>
          <p:cNvSpPr/>
          <p:nvPr/>
        </p:nvSpPr>
        <p:spPr>
          <a:xfrm rot="5400000">
            <a:off x="5215355" y="4779467"/>
            <a:ext cx="364164" cy="18934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Hob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60411E3-07AE-491B-8861-F23994A54542}"/>
              </a:ext>
            </a:extLst>
          </p:cNvPr>
          <p:cNvSpPr/>
          <p:nvPr/>
        </p:nvSpPr>
        <p:spPr>
          <a:xfrm>
            <a:off x="5687312" y="2839576"/>
            <a:ext cx="813091" cy="1416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51732612-9419-4CE5-B271-B848C52B3A58}"/>
              </a:ext>
            </a:extLst>
          </p:cNvPr>
          <p:cNvSpPr/>
          <p:nvPr/>
        </p:nvSpPr>
        <p:spPr>
          <a:xfrm>
            <a:off x="5620723" y="5728147"/>
            <a:ext cx="350817" cy="2283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300" dirty="0">
                <a:solidFill>
                  <a:schemeClr val="tx1"/>
                </a:solidFill>
              </a:rPr>
              <a:t>Drawers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0AFF252A-9240-4FF6-9235-0171424E3D55}"/>
              </a:ext>
            </a:extLst>
          </p:cNvPr>
          <p:cNvSpPr/>
          <p:nvPr/>
        </p:nvSpPr>
        <p:spPr>
          <a:xfrm>
            <a:off x="5681963" y="2573009"/>
            <a:ext cx="1722409" cy="156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Cabinets</a:t>
            </a:r>
            <a:endParaRPr lang="en-GB" sz="1200" dirty="0"/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87D152D7-454A-47B1-B479-7D8C65E3949A}"/>
              </a:ext>
            </a:extLst>
          </p:cNvPr>
          <p:cNvSpPr txBox="1"/>
          <p:nvPr/>
        </p:nvSpPr>
        <p:spPr>
          <a:xfrm>
            <a:off x="5769959" y="4722186"/>
            <a:ext cx="45989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>
                <a:solidFill>
                  <a:schemeClr val="bg1">
                    <a:lumMod val="50000"/>
                  </a:schemeClr>
                </a:solidFill>
              </a:rPr>
              <a:t>2.45m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164CF2F-2AC3-4C62-A30C-81BC71982510}"/>
              </a:ext>
            </a:extLst>
          </p:cNvPr>
          <p:cNvSpPr/>
          <p:nvPr/>
        </p:nvSpPr>
        <p:spPr>
          <a:xfrm rot="16200000">
            <a:off x="5822503" y="5797651"/>
            <a:ext cx="221875" cy="888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en-GB" sz="300" spc="-300" dirty="0">
                <a:solidFill>
                  <a:schemeClr val="tx1"/>
                </a:solidFill>
              </a:rPr>
              <a:t>wine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97B0F33B-5C49-4286-9835-AB7B0412993D}"/>
              </a:ext>
            </a:extLst>
          </p:cNvPr>
          <p:cNvSpPr/>
          <p:nvPr/>
        </p:nvSpPr>
        <p:spPr>
          <a:xfrm>
            <a:off x="5802460" y="5193899"/>
            <a:ext cx="114921" cy="11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F35B121-1DE3-447C-A63F-CE1EFA16E0A1}"/>
              </a:ext>
            </a:extLst>
          </p:cNvPr>
          <p:cNvSpPr/>
          <p:nvPr/>
        </p:nvSpPr>
        <p:spPr>
          <a:xfrm>
            <a:off x="5792918" y="5052426"/>
            <a:ext cx="114921" cy="11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1A1EC8C4-DBEB-4978-8336-9D968B88188B}"/>
              </a:ext>
            </a:extLst>
          </p:cNvPr>
          <p:cNvSpPr/>
          <p:nvPr/>
        </p:nvSpPr>
        <p:spPr>
          <a:xfrm>
            <a:off x="5795129" y="4885332"/>
            <a:ext cx="114921" cy="11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89468FD2-ADD0-4A68-A210-BCCCFA1956F8}"/>
              </a:ext>
            </a:extLst>
          </p:cNvPr>
          <p:cNvSpPr/>
          <p:nvPr/>
        </p:nvSpPr>
        <p:spPr>
          <a:xfrm>
            <a:off x="5795514" y="4635618"/>
            <a:ext cx="114921" cy="11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DF09ACCB-741C-4DC1-921E-0506FF296EAB}"/>
              </a:ext>
            </a:extLst>
          </p:cNvPr>
          <p:cNvSpPr/>
          <p:nvPr/>
        </p:nvSpPr>
        <p:spPr>
          <a:xfrm>
            <a:off x="5793548" y="4298209"/>
            <a:ext cx="114921" cy="11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4FD20646-3AE8-4F86-AB1D-6444254E3E70}"/>
              </a:ext>
            </a:extLst>
          </p:cNvPr>
          <p:cNvSpPr/>
          <p:nvPr/>
        </p:nvSpPr>
        <p:spPr>
          <a:xfrm rot="16200000">
            <a:off x="4550651" y="5062913"/>
            <a:ext cx="237906" cy="24488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" dirty="0">
                <a:solidFill>
                  <a:schemeClr val="tx1"/>
                </a:solidFill>
              </a:rPr>
              <a:t>Oven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A36B8CB9-F755-4F2D-80E0-557355F98502}"/>
              </a:ext>
            </a:extLst>
          </p:cNvPr>
          <p:cNvSpPr/>
          <p:nvPr/>
        </p:nvSpPr>
        <p:spPr>
          <a:xfrm rot="16200000">
            <a:off x="4550651" y="4823265"/>
            <a:ext cx="237906" cy="24488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" dirty="0">
                <a:solidFill>
                  <a:schemeClr val="tx1"/>
                </a:solidFill>
              </a:rPr>
              <a:t>Oven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E0219A56-B9E7-4967-9954-7F0E18D17866}"/>
              </a:ext>
            </a:extLst>
          </p:cNvPr>
          <p:cNvSpPr/>
          <p:nvPr/>
        </p:nvSpPr>
        <p:spPr>
          <a:xfrm>
            <a:off x="4812897" y="3665040"/>
            <a:ext cx="237906" cy="18934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" dirty="0">
                <a:solidFill>
                  <a:schemeClr val="tx1"/>
                </a:solidFill>
              </a:rPr>
              <a:t>FF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751BAAAC-EDAA-49CF-A88C-FDA12E5AD1A5}"/>
              </a:ext>
            </a:extLst>
          </p:cNvPr>
          <p:cNvSpPr/>
          <p:nvPr/>
        </p:nvSpPr>
        <p:spPr>
          <a:xfrm>
            <a:off x="4549883" y="3665040"/>
            <a:ext cx="258228" cy="151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" dirty="0"/>
              <a:t>Larder</a:t>
            </a:r>
            <a:endParaRPr lang="en-GB" sz="3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4E8F29-4CDA-41DC-A52C-812069EB0536}"/>
              </a:ext>
            </a:extLst>
          </p:cNvPr>
          <p:cNvSpPr/>
          <p:nvPr/>
        </p:nvSpPr>
        <p:spPr>
          <a:xfrm>
            <a:off x="4835992" y="4997246"/>
            <a:ext cx="2321313" cy="733916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dirty="0">
                <a:solidFill>
                  <a:schemeClr val="bg1">
                    <a:lumMod val="85000"/>
                  </a:schemeClr>
                </a:solidFill>
              </a:rPr>
              <a:t>Lantern / </a:t>
            </a:r>
          </a:p>
          <a:p>
            <a:pPr algn="r"/>
            <a:r>
              <a:rPr lang="en-GB" dirty="0">
                <a:solidFill>
                  <a:schemeClr val="bg1">
                    <a:lumMod val="85000"/>
                  </a:schemeClr>
                </a:solidFill>
              </a:rPr>
              <a:t>Sky Pod</a:t>
            </a:r>
          </a:p>
        </p:txBody>
      </p: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FA1E74A4-E17D-4AB9-B70D-67A45ADF1C7C}"/>
              </a:ext>
            </a:extLst>
          </p:cNvPr>
          <p:cNvCxnSpPr>
            <a:cxnSpLocks/>
          </p:cNvCxnSpPr>
          <p:nvPr/>
        </p:nvCxnSpPr>
        <p:spPr>
          <a:xfrm flipV="1">
            <a:off x="5832941" y="4316345"/>
            <a:ext cx="0" cy="1102885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34F76615-37CA-4E7B-9FB9-832FA078A5FD}"/>
              </a:ext>
            </a:extLst>
          </p:cNvPr>
          <p:cNvSpPr/>
          <p:nvPr/>
        </p:nvSpPr>
        <p:spPr>
          <a:xfrm>
            <a:off x="5258191" y="5728147"/>
            <a:ext cx="369766" cy="22831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DW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22F0CF6-C676-474F-9820-307BBCB15578}"/>
              </a:ext>
            </a:extLst>
          </p:cNvPr>
          <p:cNvSpPr/>
          <p:nvPr/>
        </p:nvSpPr>
        <p:spPr>
          <a:xfrm>
            <a:off x="5639418" y="3237230"/>
            <a:ext cx="39600" cy="25852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5F0807FC-97E6-4561-AF75-7D009BF45272}"/>
              </a:ext>
            </a:extLst>
          </p:cNvPr>
          <p:cNvSpPr/>
          <p:nvPr/>
        </p:nvSpPr>
        <p:spPr>
          <a:xfrm rot="10800000">
            <a:off x="5888992" y="2579697"/>
            <a:ext cx="159372" cy="143178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Isosceles Triangle 35">
            <a:extLst>
              <a:ext uri="{FF2B5EF4-FFF2-40B4-BE49-F238E27FC236}">
                <a16:creationId xmlns:a16="http://schemas.microsoft.com/office/drawing/2014/main" id="{BC688954-A5A4-48E7-BB93-16EB0F2D1348}"/>
              </a:ext>
            </a:extLst>
          </p:cNvPr>
          <p:cNvSpPr/>
          <p:nvPr/>
        </p:nvSpPr>
        <p:spPr>
          <a:xfrm rot="10800000">
            <a:off x="7046660" y="2586385"/>
            <a:ext cx="159372" cy="143178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Isosceles Triangle 36">
            <a:extLst>
              <a:ext uri="{FF2B5EF4-FFF2-40B4-BE49-F238E27FC236}">
                <a16:creationId xmlns:a16="http://schemas.microsoft.com/office/drawing/2014/main" id="{4CA2A3B5-CB40-4257-B8B9-72163E0A67FD}"/>
              </a:ext>
            </a:extLst>
          </p:cNvPr>
          <p:cNvSpPr/>
          <p:nvPr/>
        </p:nvSpPr>
        <p:spPr>
          <a:xfrm rot="5400000">
            <a:off x="7348239" y="5042176"/>
            <a:ext cx="159372" cy="143178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EA87E176-440E-46C9-8C24-58087DA9413C}"/>
              </a:ext>
            </a:extLst>
          </p:cNvPr>
          <p:cNvSpPr/>
          <p:nvPr/>
        </p:nvSpPr>
        <p:spPr>
          <a:xfrm rot="5400000">
            <a:off x="7348239" y="5531859"/>
            <a:ext cx="159372" cy="143178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FC9B478-F1D7-45AA-8483-B747EEEAC0BD}"/>
              </a:ext>
            </a:extLst>
          </p:cNvPr>
          <p:cNvCxnSpPr/>
          <p:nvPr/>
        </p:nvCxnSpPr>
        <p:spPr>
          <a:xfrm>
            <a:off x="5693688" y="3054350"/>
            <a:ext cx="1703349" cy="0"/>
          </a:xfrm>
          <a:prstGeom prst="line">
            <a:avLst/>
          </a:prstGeom>
          <a:ln w="762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884E386-2E23-4447-A0A8-E397F10F63D8}"/>
              </a:ext>
            </a:extLst>
          </p:cNvPr>
          <p:cNvCxnSpPr/>
          <p:nvPr/>
        </p:nvCxnSpPr>
        <p:spPr>
          <a:xfrm>
            <a:off x="5704418" y="3605391"/>
            <a:ext cx="1703349" cy="0"/>
          </a:xfrm>
          <a:prstGeom prst="line">
            <a:avLst/>
          </a:prstGeom>
          <a:ln w="762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Flowchart: Summing Junction 62">
            <a:extLst>
              <a:ext uri="{FF2B5EF4-FFF2-40B4-BE49-F238E27FC236}">
                <a16:creationId xmlns:a16="http://schemas.microsoft.com/office/drawing/2014/main" id="{BD30A948-5978-4556-A212-ADA8BDFFAB2C}"/>
              </a:ext>
            </a:extLst>
          </p:cNvPr>
          <p:cNvSpPr/>
          <p:nvPr/>
        </p:nvSpPr>
        <p:spPr>
          <a:xfrm>
            <a:off x="5942953" y="5799773"/>
            <a:ext cx="108000" cy="108000"/>
          </a:xfrm>
          <a:prstGeom prst="flowChartSummingJuncti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4" name="Flowchart: Summing Junction 63">
            <a:extLst>
              <a:ext uri="{FF2B5EF4-FFF2-40B4-BE49-F238E27FC236}">
                <a16:creationId xmlns:a16="http://schemas.microsoft.com/office/drawing/2014/main" id="{A183A50C-6300-4AA0-A730-932C1A33534C}"/>
              </a:ext>
            </a:extLst>
          </p:cNvPr>
          <p:cNvSpPr/>
          <p:nvPr/>
        </p:nvSpPr>
        <p:spPr>
          <a:xfrm>
            <a:off x="6504931" y="5799773"/>
            <a:ext cx="108000" cy="108000"/>
          </a:xfrm>
          <a:prstGeom prst="flowChartSummingJuncti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6" name="Flowchart: Summing Junction 65">
            <a:extLst>
              <a:ext uri="{FF2B5EF4-FFF2-40B4-BE49-F238E27FC236}">
                <a16:creationId xmlns:a16="http://schemas.microsoft.com/office/drawing/2014/main" id="{3BBB3A27-3CEC-4D06-8764-4A2EB5F5304A}"/>
              </a:ext>
            </a:extLst>
          </p:cNvPr>
          <p:cNvSpPr/>
          <p:nvPr/>
        </p:nvSpPr>
        <p:spPr>
          <a:xfrm>
            <a:off x="7066910" y="5799773"/>
            <a:ext cx="108000" cy="108000"/>
          </a:xfrm>
          <a:prstGeom prst="flowChartSummingJuncti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7" name="Flowchart: Summing Junction 66">
            <a:extLst>
              <a:ext uri="{FF2B5EF4-FFF2-40B4-BE49-F238E27FC236}">
                <a16:creationId xmlns:a16="http://schemas.microsoft.com/office/drawing/2014/main" id="{99171EF9-E7A1-4CD3-A3FE-434BF0641650}"/>
              </a:ext>
            </a:extLst>
          </p:cNvPr>
          <p:cNvSpPr/>
          <p:nvPr/>
        </p:nvSpPr>
        <p:spPr>
          <a:xfrm>
            <a:off x="4818997" y="5799773"/>
            <a:ext cx="108000" cy="108000"/>
          </a:xfrm>
          <a:prstGeom prst="flowChartSummingJuncti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8" name="Flowchart: Summing Junction 67">
            <a:extLst>
              <a:ext uri="{FF2B5EF4-FFF2-40B4-BE49-F238E27FC236}">
                <a16:creationId xmlns:a16="http://schemas.microsoft.com/office/drawing/2014/main" id="{FB807213-9A29-4F82-98B1-7D0FB50D1FC1}"/>
              </a:ext>
            </a:extLst>
          </p:cNvPr>
          <p:cNvSpPr/>
          <p:nvPr/>
        </p:nvSpPr>
        <p:spPr>
          <a:xfrm>
            <a:off x="5380975" y="5799773"/>
            <a:ext cx="108000" cy="108000"/>
          </a:xfrm>
          <a:prstGeom prst="flowChartSummingJuncti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2" name="Flowchart: Summing Junction 71">
            <a:extLst>
              <a:ext uri="{FF2B5EF4-FFF2-40B4-BE49-F238E27FC236}">
                <a16:creationId xmlns:a16="http://schemas.microsoft.com/office/drawing/2014/main" id="{5428F152-10BC-46CB-86C8-2D9236C18AC0}"/>
              </a:ext>
            </a:extLst>
          </p:cNvPr>
          <p:cNvSpPr/>
          <p:nvPr/>
        </p:nvSpPr>
        <p:spPr>
          <a:xfrm>
            <a:off x="5945869" y="3803658"/>
            <a:ext cx="108000" cy="108000"/>
          </a:xfrm>
          <a:prstGeom prst="flowChartSummingJuncti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4" name="Flowchart: Summing Junction 73">
            <a:extLst>
              <a:ext uri="{FF2B5EF4-FFF2-40B4-BE49-F238E27FC236}">
                <a16:creationId xmlns:a16="http://schemas.microsoft.com/office/drawing/2014/main" id="{927B7BCF-317B-4DDA-9F59-8B840C6C4A77}"/>
              </a:ext>
            </a:extLst>
          </p:cNvPr>
          <p:cNvSpPr/>
          <p:nvPr/>
        </p:nvSpPr>
        <p:spPr>
          <a:xfrm>
            <a:off x="6507847" y="3803658"/>
            <a:ext cx="108000" cy="108000"/>
          </a:xfrm>
          <a:prstGeom prst="flowChartSummingJuncti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7" name="Flowchart: Summing Junction 76">
            <a:extLst>
              <a:ext uri="{FF2B5EF4-FFF2-40B4-BE49-F238E27FC236}">
                <a16:creationId xmlns:a16="http://schemas.microsoft.com/office/drawing/2014/main" id="{4B2EE255-5A95-4F78-BC45-02EC296D3D55}"/>
              </a:ext>
            </a:extLst>
          </p:cNvPr>
          <p:cNvSpPr/>
          <p:nvPr/>
        </p:nvSpPr>
        <p:spPr>
          <a:xfrm>
            <a:off x="7069826" y="3803658"/>
            <a:ext cx="108000" cy="108000"/>
          </a:xfrm>
          <a:prstGeom prst="flowChartSummingJuncti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0" name="Flowchart: Summing Junction 79">
            <a:extLst>
              <a:ext uri="{FF2B5EF4-FFF2-40B4-BE49-F238E27FC236}">
                <a16:creationId xmlns:a16="http://schemas.microsoft.com/office/drawing/2014/main" id="{B807E72A-797A-49EE-B803-5220B64EFB2C}"/>
              </a:ext>
            </a:extLst>
          </p:cNvPr>
          <p:cNvSpPr/>
          <p:nvPr/>
        </p:nvSpPr>
        <p:spPr>
          <a:xfrm>
            <a:off x="4821913" y="3803658"/>
            <a:ext cx="108000" cy="108000"/>
          </a:xfrm>
          <a:prstGeom prst="flowChartSummingJuncti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2" name="Flowchart: Summing Junction 81">
            <a:extLst>
              <a:ext uri="{FF2B5EF4-FFF2-40B4-BE49-F238E27FC236}">
                <a16:creationId xmlns:a16="http://schemas.microsoft.com/office/drawing/2014/main" id="{F903F973-5C27-4786-98F7-A25A6750AAA5}"/>
              </a:ext>
            </a:extLst>
          </p:cNvPr>
          <p:cNvSpPr/>
          <p:nvPr/>
        </p:nvSpPr>
        <p:spPr>
          <a:xfrm>
            <a:off x="5383891" y="3803658"/>
            <a:ext cx="108000" cy="108000"/>
          </a:xfrm>
          <a:prstGeom prst="flowChartSummingJuncti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6" name="Flowchart: Summing Junction 85">
            <a:extLst>
              <a:ext uri="{FF2B5EF4-FFF2-40B4-BE49-F238E27FC236}">
                <a16:creationId xmlns:a16="http://schemas.microsoft.com/office/drawing/2014/main" id="{D42BE8BC-A12F-4818-A005-76AA98FC39C9}"/>
              </a:ext>
            </a:extLst>
          </p:cNvPr>
          <p:cNvSpPr/>
          <p:nvPr/>
        </p:nvSpPr>
        <p:spPr>
          <a:xfrm>
            <a:off x="5942953" y="4290423"/>
            <a:ext cx="108000" cy="108000"/>
          </a:xfrm>
          <a:prstGeom prst="flowChartSummingJuncti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7" name="Flowchart: Summing Junction 86">
            <a:extLst>
              <a:ext uri="{FF2B5EF4-FFF2-40B4-BE49-F238E27FC236}">
                <a16:creationId xmlns:a16="http://schemas.microsoft.com/office/drawing/2014/main" id="{2DDBA63A-FFDA-4B28-AFAD-563AFF2905D5}"/>
              </a:ext>
            </a:extLst>
          </p:cNvPr>
          <p:cNvSpPr/>
          <p:nvPr/>
        </p:nvSpPr>
        <p:spPr>
          <a:xfrm>
            <a:off x="6504931" y="4290423"/>
            <a:ext cx="108000" cy="108000"/>
          </a:xfrm>
          <a:prstGeom prst="flowChartSummingJuncti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8" name="Flowchart: Summing Junction 87">
            <a:extLst>
              <a:ext uri="{FF2B5EF4-FFF2-40B4-BE49-F238E27FC236}">
                <a16:creationId xmlns:a16="http://schemas.microsoft.com/office/drawing/2014/main" id="{75D318FB-B322-40A8-88BB-B5225C5F8D73}"/>
              </a:ext>
            </a:extLst>
          </p:cNvPr>
          <p:cNvSpPr/>
          <p:nvPr/>
        </p:nvSpPr>
        <p:spPr>
          <a:xfrm>
            <a:off x="7066910" y="4290423"/>
            <a:ext cx="108000" cy="108000"/>
          </a:xfrm>
          <a:prstGeom prst="flowChartSummingJuncti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9" name="Flowchart: Summing Junction 88">
            <a:extLst>
              <a:ext uri="{FF2B5EF4-FFF2-40B4-BE49-F238E27FC236}">
                <a16:creationId xmlns:a16="http://schemas.microsoft.com/office/drawing/2014/main" id="{3A7B01FD-B7CA-46B9-A631-840B14390AB4}"/>
              </a:ext>
            </a:extLst>
          </p:cNvPr>
          <p:cNvSpPr/>
          <p:nvPr/>
        </p:nvSpPr>
        <p:spPr>
          <a:xfrm>
            <a:off x="4818997" y="4290423"/>
            <a:ext cx="108000" cy="108000"/>
          </a:xfrm>
          <a:prstGeom prst="flowChartSummingJuncti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0" name="Flowchart: Summing Junction 89">
            <a:extLst>
              <a:ext uri="{FF2B5EF4-FFF2-40B4-BE49-F238E27FC236}">
                <a16:creationId xmlns:a16="http://schemas.microsoft.com/office/drawing/2014/main" id="{6C969792-DD6F-4631-906D-BCEE5172C5CA}"/>
              </a:ext>
            </a:extLst>
          </p:cNvPr>
          <p:cNvSpPr/>
          <p:nvPr/>
        </p:nvSpPr>
        <p:spPr>
          <a:xfrm>
            <a:off x="5380975" y="4290423"/>
            <a:ext cx="108000" cy="108000"/>
          </a:xfrm>
          <a:prstGeom prst="flowChartSummingJuncti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1" name="Flowchart: Summing Junction 90">
            <a:extLst>
              <a:ext uri="{FF2B5EF4-FFF2-40B4-BE49-F238E27FC236}">
                <a16:creationId xmlns:a16="http://schemas.microsoft.com/office/drawing/2014/main" id="{049064EB-27E2-4E2A-B869-AD134F1533F3}"/>
              </a:ext>
            </a:extLst>
          </p:cNvPr>
          <p:cNvSpPr/>
          <p:nvPr/>
        </p:nvSpPr>
        <p:spPr>
          <a:xfrm>
            <a:off x="5945869" y="4841924"/>
            <a:ext cx="108000" cy="108000"/>
          </a:xfrm>
          <a:prstGeom prst="flowChartSummingJuncti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2" name="Flowchart: Summing Junction 91">
            <a:extLst>
              <a:ext uri="{FF2B5EF4-FFF2-40B4-BE49-F238E27FC236}">
                <a16:creationId xmlns:a16="http://schemas.microsoft.com/office/drawing/2014/main" id="{02008A77-A343-4187-8D09-7B1EBBECBFD8}"/>
              </a:ext>
            </a:extLst>
          </p:cNvPr>
          <p:cNvSpPr/>
          <p:nvPr/>
        </p:nvSpPr>
        <p:spPr>
          <a:xfrm>
            <a:off x="6507847" y="4841924"/>
            <a:ext cx="108000" cy="108000"/>
          </a:xfrm>
          <a:prstGeom prst="flowChartSummingJuncti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3" name="Flowchart: Summing Junction 92">
            <a:extLst>
              <a:ext uri="{FF2B5EF4-FFF2-40B4-BE49-F238E27FC236}">
                <a16:creationId xmlns:a16="http://schemas.microsoft.com/office/drawing/2014/main" id="{F390DC05-328B-4B70-A7E1-B859627896F6}"/>
              </a:ext>
            </a:extLst>
          </p:cNvPr>
          <p:cNvSpPr/>
          <p:nvPr/>
        </p:nvSpPr>
        <p:spPr>
          <a:xfrm>
            <a:off x="7069826" y="4841924"/>
            <a:ext cx="108000" cy="108000"/>
          </a:xfrm>
          <a:prstGeom prst="flowChartSummingJuncti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4" name="Flowchart: Summing Junction 93">
            <a:extLst>
              <a:ext uri="{FF2B5EF4-FFF2-40B4-BE49-F238E27FC236}">
                <a16:creationId xmlns:a16="http://schemas.microsoft.com/office/drawing/2014/main" id="{8C5CE8AA-FBDB-45EB-A553-5E6FA866395F}"/>
              </a:ext>
            </a:extLst>
          </p:cNvPr>
          <p:cNvSpPr/>
          <p:nvPr/>
        </p:nvSpPr>
        <p:spPr>
          <a:xfrm>
            <a:off x="4821913" y="4841924"/>
            <a:ext cx="108000" cy="108000"/>
          </a:xfrm>
          <a:prstGeom prst="flowChartSummingJuncti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5" name="Flowchart: Summing Junction 94">
            <a:extLst>
              <a:ext uri="{FF2B5EF4-FFF2-40B4-BE49-F238E27FC236}">
                <a16:creationId xmlns:a16="http://schemas.microsoft.com/office/drawing/2014/main" id="{81B53196-8392-4DAF-8F16-3EF6AB48A170}"/>
              </a:ext>
            </a:extLst>
          </p:cNvPr>
          <p:cNvSpPr/>
          <p:nvPr/>
        </p:nvSpPr>
        <p:spPr>
          <a:xfrm>
            <a:off x="5383891" y="4841924"/>
            <a:ext cx="108000" cy="108000"/>
          </a:xfrm>
          <a:prstGeom prst="flowChartSummingJuncti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3" name="Flowchart: Summing Junction 102">
            <a:extLst>
              <a:ext uri="{FF2B5EF4-FFF2-40B4-BE49-F238E27FC236}">
                <a16:creationId xmlns:a16="http://schemas.microsoft.com/office/drawing/2014/main" id="{19D4B1EC-D201-4ADD-BD17-CF8DEBBDF5A4}"/>
              </a:ext>
            </a:extLst>
          </p:cNvPr>
          <p:cNvSpPr/>
          <p:nvPr/>
        </p:nvSpPr>
        <p:spPr>
          <a:xfrm>
            <a:off x="7206032" y="5288729"/>
            <a:ext cx="108000" cy="108000"/>
          </a:xfrm>
          <a:prstGeom prst="flowChartSummingJuncti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4" name="Flowchart: Summing Junction 103">
            <a:extLst>
              <a:ext uri="{FF2B5EF4-FFF2-40B4-BE49-F238E27FC236}">
                <a16:creationId xmlns:a16="http://schemas.microsoft.com/office/drawing/2014/main" id="{58CFDA28-4E77-4B51-87B8-FB098F8BBAB7}"/>
              </a:ext>
            </a:extLst>
          </p:cNvPr>
          <p:cNvSpPr/>
          <p:nvPr/>
        </p:nvSpPr>
        <p:spPr>
          <a:xfrm>
            <a:off x="4662142" y="5311230"/>
            <a:ext cx="108000" cy="108000"/>
          </a:xfrm>
          <a:prstGeom prst="flowChartSummingJuncti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5" name="Flowchart: Summing Junction 104">
            <a:extLst>
              <a:ext uri="{FF2B5EF4-FFF2-40B4-BE49-F238E27FC236}">
                <a16:creationId xmlns:a16="http://schemas.microsoft.com/office/drawing/2014/main" id="{0F69E351-7BF6-4FE7-BEFE-16230E7BFE02}"/>
              </a:ext>
            </a:extLst>
          </p:cNvPr>
          <p:cNvSpPr/>
          <p:nvPr/>
        </p:nvSpPr>
        <p:spPr>
          <a:xfrm>
            <a:off x="5942953" y="3255552"/>
            <a:ext cx="108000" cy="108000"/>
          </a:xfrm>
          <a:prstGeom prst="flowChartSummingJuncti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6" name="Flowchart: Summing Junction 105">
            <a:extLst>
              <a:ext uri="{FF2B5EF4-FFF2-40B4-BE49-F238E27FC236}">
                <a16:creationId xmlns:a16="http://schemas.microsoft.com/office/drawing/2014/main" id="{C4FE2722-DC95-4117-8ADE-D88F080F699E}"/>
              </a:ext>
            </a:extLst>
          </p:cNvPr>
          <p:cNvSpPr/>
          <p:nvPr/>
        </p:nvSpPr>
        <p:spPr>
          <a:xfrm>
            <a:off x="6504931" y="3255552"/>
            <a:ext cx="108000" cy="108000"/>
          </a:xfrm>
          <a:prstGeom prst="flowChartSummingJuncti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7" name="Flowchart: Summing Junction 106">
            <a:extLst>
              <a:ext uri="{FF2B5EF4-FFF2-40B4-BE49-F238E27FC236}">
                <a16:creationId xmlns:a16="http://schemas.microsoft.com/office/drawing/2014/main" id="{BE725880-B354-4312-9D66-916ACE49BFAF}"/>
              </a:ext>
            </a:extLst>
          </p:cNvPr>
          <p:cNvSpPr/>
          <p:nvPr/>
        </p:nvSpPr>
        <p:spPr>
          <a:xfrm>
            <a:off x="7066910" y="3255552"/>
            <a:ext cx="108000" cy="108000"/>
          </a:xfrm>
          <a:prstGeom prst="flowChartSummingJuncti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653F6972-AD97-41DA-917A-43035679CB09}"/>
              </a:ext>
            </a:extLst>
          </p:cNvPr>
          <p:cNvSpPr txBox="1"/>
          <p:nvPr/>
        </p:nvSpPr>
        <p:spPr>
          <a:xfrm>
            <a:off x="313509" y="226423"/>
            <a:ext cx="195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Lighting Plan</a:t>
            </a:r>
          </a:p>
        </p:txBody>
      </p:sp>
      <p:sp>
        <p:nvSpPr>
          <p:cNvPr id="109" name="Isosceles Triangle 108">
            <a:extLst>
              <a:ext uri="{FF2B5EF4-FFF2-40B4-BE49-F238E27FC236}">
                <a16:creationId xmlns:a16="http://schemas.microsoft.com/office/drawing/2014/main" id="{5F68CA30-9105-4127-BC3F-947DA4B6D937}"/>
              </a:ext>
            </a:extLst>
          </p:cNvPr>
          <p:cNvSpPr/>
          <p:nvPr/>
        </p:nvSpPr>
        <p:spPr>
          <a:xfrm>
            <a:off x="5698066" y="6057891"/>
            <a:ext cx="159372" cy="143178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Isosceles Triangle 109">
            <a:extLst>
              <a:ext uri="{FF2B5EF4-FFF2-40B4-BE49-F238E27FC236}">
                <a16:creationId xmlns:a16="http://schemas.microsoft.com/office/drawing/2014/main" id="{6AEDCC69-984A-4CD9-9E4E-BAF230628564}"/>
              </a:ext>
            </a:extLst>
          </p:cNvPr>
          <p:cNvSpPr/>
          <p:nvPr/>
        </p:nvSpPr>
        <p:spPr>
          <a:xfrm>
            <a:off x="7210293" y="6059342"/>
            <a:ext cx="159372" cy="143178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Isosceles Triangle 110">
            <a:extLst>
              <a:ext uri="{FF2B5EF4-FFF2-40B4-BE49-F238E27FC236}">
                <a16:creationId xmlns:a16="http://schemas.microsoft.com/office/drawing/2014/main" id="{6FDAE8B7-B9B5-4E33-8EB9-F7C74F6402AF}"/>
              </a:ext>
            </a:extLst>
          </p:cNvPr>
          <p:cNvSpPr/>
          <p:nvPr/>
        </p:nvSpPr>
        <p:spPr>
          <a:xfrm rot="5400000">
            <a:off x="4329746" y="4488107"/>
            <a:ext cx="159372" cy="143178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Isosceles Triangle 111">
            <a:extLst>
              <a:ext uri="{FF2B5EF4-FFF2-40B4-BE49-F238E27FC236}">
                <a16:creationId xmlns:a16="http://schemas.microsoft.com/office/drawing/2014/main" id="{38C480A8-C2F9-4F59-BD61-1D16F6618B4A}"/>
              </a:ext>
            </a:extLst>
          </p:cNvPr>
          <p:cNvSpPr/>
          <p:nvPr/>
        </p:nvSpPr>
        <p:spPr>
          <a:xfrm rot="10800000">
            <a:off x="3985790" y="4204834"/>
            <a:ext cx="159372" cy="143178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E015970-C648-4E08-B5E7-8DE6CBA607C0}"/>
              </a:ext>
            </a:extLst>
          </p:cNvPr>
          <p:cNvSpPr/>
          <p:nvPr/>
        </p:nvSpPr>
        <p:spPr>
          <a:xfrm>
            <a:off x="5759072" y="3054350"/>
            <a:ext cx="1623295" cy="950458"/>
          </a:xfrm>
          <a:prstGeom prst="rect">
            <a:avLst/>
          </a:prstGeom>
          <a:noFill/>
          <a:ln w="28575" cap="flat" cmpd="sng" algn="ctr">
            <a:solidFill>
              <a:srgbClr val="7030A0"/>
            </a:solidFill>
            <a:prstDash val="dash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2A110B70-003A-44E1-9D46-079B3F7371C5}"/>
              </a:ext>
            </a:extLst>
          </p:cNvPr>
          <p:cNvSpPr/>
          <p:nvPr/>
        </p:nvSpPr>
        <p:spPr>
          <a:xfrm>
            <a:off x="5734805" y="4103826"/>
            <a:ext cx="1623295" cy="1898944"/>
          </a:xfrm>
          <a:prstGeom prst="rect">
            <a:avLst/>
          </a:prstGeom>
          <a:noFill/>
          <a:ln w="28575" cap="flat" cmpd="sng" algn="ctr">
            <a:solidFill>
              <a:schemeClr val="accent2"/>
            </a:solidFill>
            <a:prstDash val="dash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4E792232-4358-44C1-855E-FC718B1092CE}"/>
              </a:ext>
            </a:extLst>
          </p:cNvPr>
          <p:cNvSpPr/>
          <p:nvPr/>
        </p:nvSpPr>
        <p:spPr>
          <a:xfrm>
            <a:off x="4618192" y="3710472"/>
            <a:ext cx="1027192" cy="2304479"/>
          </a:xfrm>
          <a:prstGeom prst="rect">
            <a:avLst/>
          </a:prstGeom>
          <a:noFill/>
          <a:ln w="28575" cap="flat" cmpd="sng" algn="ctr">
            <a:solidFill>
              <a:schemeClr val="accent6"/>
            </a:solidFill>
            <a:prstDash val="dash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53826EA3-FA38-429B-AD38-3D09266144D5}"/>
              </a:ext>
            </a:extLst>
          </p:cNvPr>
          <p:cNvSpPr/>
          <p:nvPr/>
        </p:nvSpPr>
        <p:spPr>
          <a:xfrm>
            <a:off x="7332064" y="4903315"/>
            <a:ext cx="379600" cy="950458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dash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E51C011F-3918-43F2-95F2-7922DF2447CD}"/>
              </a:ext>
            </a:extLst>
          </p:cNvPr>
          <p:cNvSpPr/>
          <p:nvPr/>
        </p:nvSpPr>
        <p:spPr>
          <a:xfrm>
            <a:off x="5728573" y="2354566"/>
            <a:ext cx="1623295" cy="426515"/>
          </a:xfrm>
          <a:prstGeom prst="rect">
            <a:avLst/>
          </a:prstGeom>
          <a:noFill/>
          <a:ln w="28575" cap="flat" cmpd="sng" algn="ctr">
            <a:solidFill>
              <a:schemeClr val="accent5"/>
            </a:solidFill>
            <a:prstDash val="dash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984E4091-1D5D-409B-8361-60665BB5CFC5}"/>
              </a:ext>
            </a:extLst>
          </p:cNvPr>
          <p:cNvSpPr/>
          <p:nvPr/>
        </p:nvSpPr>
        <p:spPr>
          <a:xfrm>
            <a:off x="5612112" y="6031684"/>
            <a:ext cx="1792260" cy="293485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dash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ED72C72F-75F2-447D-A94A-FB19AAAEB64D}"/>
              </a:ext>
            </a:extLst>
          </p:cNvPr>
          <p:cNvSpPr/>
          <p:nvPr/>
        </p:nvSpPr>
        <p:spPr>
          <a:xfrm>
            <a:off x="3770682" y="4103826"/>
            <a:ext cx="804121" cy="818415"/>
          </a:xfrm>
          <a:prstGeom prst="rect">
            <a:avLst/>
          </a:prstGeom>
          <a:noFill/>
          <a:ln w="28575" cap="flat" cmpd="sng" algn="ctr">
            <a:solidFill>
              <a:srgbClr val="00B0F0"/>
            </a:solidFill>
            <a:prstDash val="dash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E19F17C6-7C0D-4DA2-BBEC-33C56161E663}"/>
              </a:ext>
            </a:extLst>
          </p:cNvPr>
          <p:cNvSpPr/>
          <p:nvPr/>
        </p:nvSpPr>
        <p:spPr>
          <a:xfrm>
            <a:off x="666076" y="1095016"/>
            <a:ext cx="692461" cy="219978"/>
          </a:xfrm>
          <a:prstGeom prst="rect">
            <a:avLst/>
          </a:prstGeom>
          <a:noFill/>
          <a:ln w="28575" cap="flat" cmpd="sng" algn="ctr">
            <a:solidFill>
              <a:srgbClr val="00B0F0"/>
            </a:solidFill>
            <a:prstDash val="dash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866B6C8-42D7-47BB-A6B3-430F0F6D5C0C}"/>
              </a:ext>
            </a:extLst>
          </p:cNvPr>
          <p:cNvSpPr txBox="1"/>
          <p:nvPr/>
        </p:nvSpPr>
        <p:spPr>
          <a:xfrm>
            <a:off x="1387694" y="991828"/>
            <a:ext cx="2367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= Different Colours for each circuit</a:t>
            </a:r>
          </a:p>
        </p:txBody>
      </p:sp>
      <p:sp>
        <p:nvSpPr>
          <p:cNvPr id="96" name="Isosceles Triangle 95">
            <a:extLst>
              <a:ext uri="{FF2B5EF4-FFF2-40B4-BE49-F238E27FC236}">
                <a16:creationId xmlns:a16="http://schemas.microsoft.com/office/drawing/2014/main" id="{507CAD74-89A6-4515-85E9-CE3C6979E0AC}"/>
              </a:ext>
            </a:extLst>
          </p:cNvPr>
          <p:cNvSpPr/>
          <p:nvPr/>
        </p:nvSpPr>
        <p:spPr>
          <a:xfrm rot="10800000">
            <a:off x="702059" y="2220609"/>
            <a:ext cx="414569" cy="390462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6D5F46F4-1298-498F-8E86-1E69AE9160D2}"/>
              </a:ext>
            </a:extLst>
          </p:cNvPr>
          <p:cNvSpPr txBox="1"/>
          <p:nvPr/>
        </p:nvSpPr>
        <p:spPr>
          <a:xfrm>
            <a:off x="1244112" y="2211912"/>
            <a:ext cx="2367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Up/Down Light</a:t>
            </a:r>
          </a:p>
        </p:txBody>
      </p:sp>
      <p:sp>
        <p:nvSpPr>
          <p:cNvPr id="98" name="Flowchart: Summing Junction 97">
            <a:extLst>
              <a:ext uri="{FF2B5EF4-FFF2-40B4-BE49-F238E27FC236}">
                <a16:creationId xmlns:a16="http://schemas.microsoft.com/office/drawing/2014/main" id="{E8214A49-9938-4587-8FB0-5726A1AD1AE6}"/>
              </a:ext>
            </a:extLst>
          </p:cNvPr>
          <p:cNvSpPr/>
          <p:nvPr/>
        </p:nvSpPr>
        <p:spPr>
          <a:xfrm>
            <a:off x="752586" y="1617834"/>
            <a:ext cx="414569" cy="390462"/>
          </a:xfrm>
          <a:prstGeom prst="flowChartSummingJuncti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A58D8D-E596-4B98-B6E8-FE5E72431EFA}"/>
              </a:ext>
            </a:extLst>
          </p:cNvPr>
          <p:cNvSpPr/>
          <p:nvPr/>
        </p:nvSpPr>
        <p:spPr>
          <a:xfrm>
            <a:off x="1335632" y="1711009"/>
            <a:ext cx="1022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Spotlight</a:t>
            </a:r>
          </a:p>
        </p:txBody>
      </p:sp>
      <p:sp>
        <p:nvSpPr>
          <p:cNvPr id="10" name="Flowchart: Collate 9">
            <a:extLst>
              <a:ext uri="{FF2B5EF4-FFF2-40B4-BE49-F238E27FC236}">
                <a16:creationId xmlns:a16="http://schemas.microsoft.com/office/drawing/2014/main" id="{0FEAC0A8-5555-475D-ABAF-EA4484D593B1}"/>
              </a:ext>
            </a:extLst>
          </p:cNvPr>
          <p:cNvSpPr/>
          <p:nvPr/>
        </p:nvSpPr>
        <p:spPr>
          <a:xfrm>
            <a:off x="752586" y="2750317"/>
            <a:ext cx="291345" cy="369333"/>
          </a:xfrm>
          <a:prstGeom prst="flowChartCollate">
            <a:avLst/>
          </a:prstGeom>
          <a:solidFill>
            <a:schemeClr val="bg1">
              <a:lumMod val="65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77FEC458-47C4-4745-B64B-49BFC1E3F3FC}"/>
              </a:ext>
            </a:extLst>
          </p:cNvPr>
          <p:cNvSpPr txBox="1"/>
          <p:nvPr/>
        </p:nvSpPr>
        <p:spPr>
          <a:xfrm>
            <a:off x="1372414" y="2753413"/>
            <a:ext cx="2367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Switch</a:t>
            </a:r>
          </a:p>
        </p:txBody>
      </p:sp>
      <p:sp>
        <p:nvSpPr>
          <p:cNvPr id="102" name="Flowchart: Collate 101">
            <a:extLst>
              <a:ext uri="{FF2B5EF4-FFF2-40B4-BE49-F238E27FC236}">
                <a16:creationId xmlns:a16="http://schemas.microsoft.com/office/drawing/2014/main" id="{4DC6C02C-DEAA-499F-B5CD-2E0DFE16EBF5}"/>
              </a:ext>
            </a:extLst>
          </p:cNvPr>
          <p:cNvSpPr/>
          <p:nvPr/>
        </p:nvSpPr>
        <p:spPr>
          <a:xfrm>
            <a:off x="4612024" y="4691732"/>
            <a:ext cx="120295" cy="108000"/>
          </a:xfrm>
          <a:prstGeom prst="flowChartCollate">
            <a:avLst/>
          </a:prstGeom>
          <a:solidFill>
            <a:schemeClr val="bg1">
              <a:lumMod val="6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2" name="Flowchart: Collate 121">
            <a:extLst>
              <a:ext uri="{FF2B5EF4-FFF2-40B4-BE49-F238E27FC236}">
                <a16:creationId xmlns:a16="http://schemas.microsoft.com/office/drawing/2014/main" id="{DC55A60A-51C8-462D-ABB8-DA7302D0F87A}"/>
              </a:ext>
            </a:extLst>
          </p:cNvPr>
          <p:cNvSpPr/>
          <p:nvPr/>
        </p:nvSpPr>
        <p:spPr>
          <a:xfrm>
            <a:off x="5570376" y="3575332"/>
            <a:ext cx="120295" cy="108000"/>
          </a:xfrm>
          <a:prstGeom prst="flowChartCollate">
            <a:avLst/>
          </a:prstGeom>
          <a:solidFill>
            <a:schemeClr val="bg1">
              <a:lumMod val="65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3" name="Flowchart: Collate 122">
            <a:extLst>
              <a:ext uri="{FF2B5EF4-FFF2-40B4-BE49-F238E27FC236}">
                <a16:creationId xmlns:a16="http://schemas.microsoft.com/office/drawing/2014/main" id="{ABCDE706-EB16-40A4-890E-CD2EAC8DD7E1}"/>
              </a:ext>
            </a:extLst>
          </p:cNvPr>
          <p:cNvSpPr/>
          <p:nvPr/>
        </p:nvSpPr>
        <p:spPr>
          <a:xfrm>
            <a:off x="5826564" y="5956203"/>
            <a:ext cx="120295" cy="108000"/>
          </a:xfrm>
          <a:prstGeom prst="flowChartCollate">
            <a:avLst/>
          </a:prstGeom>
          <a:solidFill>
            <a:schemeClr val="bg1">
              <a:lumMod val="65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4" name="Flowchart: Collate 123">
            <a:extLst>
              <a:ext uri="{FF2B5EF4-FFF2-40B4-BE49-F238E27FC236}">
                <a16:creationId xmlns:a16="http://schemas.microsoft.com/office/drawing/2014/main" id="{B0BDCF0C-709F-4C3E-A386-E2D3FB1EE955}"/>
              </a:ext>
            </a:extLst>
          </p:cNvPr>
          <p:cNvSpPr/>
          <p:nvPr/>
        </p:nvSpPr>
        <p:spPr>
          <a:xfrm>
            <a:off x="7300787" y="4753843"/>
            <a:ext cx="120295" cy="108000"/>
          </a:xfrm>
          <a:prstGeom prst="flowChartCollate">
            <a:avLst/>
          </a:prstGeom>
          <a:solidFill>
            <a:schemeClr val="bg1">
              <a:lumMod val="6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ABF77AD-8486-48DA-9A1A-80E1F9FC3831}"/>
              </a:ext>
            </a:extLst>
          </p:cNvPr>
          <p:cNvSpPr txBox="1"/>
          <p:nvPr/>
        </p:nvSpPr>
        <p:spPr>
          <a:xfrm>
            <a:off x="3299396" y="5044837"/>
            <a:ext cx="1155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B0F0"/>
                </a:solidFill>
              </a:rPr>
              <a:t>Single Throw single pole switch for outdoor lights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1462069-4E3F-4CD0-B53F-176F40797216}"/>
              </a:ext>
            </a:extLst>
          </p:cNvPr>
          <p:cNvCxnSpPr>
            <a:endCxn id="116" idx="1"/>
          </p:cNvCxnSpPr>
          <p:nvPr/>
        </p:nvCxnSpPr>
        <p:spPr>
          <a:xfrm flipV="1">
            <a:off x="4215966" y="4862712"/>
            <a:ext cx="402226" cy="3025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>
            <a:extLst>
              <a:ext uri="{FF2B5EF4-FFF2-40B4-BE49-F238E27FC236}">
                <a16:creationId xmlns:a16="http://schemas.microsoft.com/office/drawing/2014/main" id="{98228B3C-F3ED-495E-B1B3-066A27F176DE}"/>
              </a:ext>
            </a:extLst>
          </p:cNvPr>
          <p:cNvSpPr txBox="1"/>
          <p:nvPr/>
        </p:nvSpPr>
        <p:spPr>
          <a:xfrm>
            <a:off x="7854248" y="4814629"/>
            <a:ext cx="1155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B050"/>
                </a:solidFill>
              </a:rPr>
              <a:t>Single Throw single pole switch for up/down lights</a:t>
            </a:r>
          </a:p>
        </p:txBody>
      </p: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D92AD0FB-0DB1-469C-B9E5-F0F0B41503BD}"/>
              </a:ext>
            </a:extLst>
          </p:cNvPr>
          <p:cNvCxnSpPr>
            <a:cxnSpLocks/>
          </p:cNvCxnSpPr>
          <p:nvPr/>
        </p:nvCxnSpPr>
        <p:spPr>
          <a:xfrm flipH="1" flipV="1">
            <a:off x="7468271" y="4799733"/>
            <a:ext cx="451804" cy="122508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DC3BBB0A-B4A7-4058-9429-F43C4C687250}"/>
              </a:ext>
            </a:extLst>
          </p:cNvPr>
          <p:cNvCxnSpPr>
            <a:cxnSpLocks/>
          </p:cNvCxnSpPr>
          <p:nvPr/>
        </p:nvCxnSpPr>
        <p:spPr>
          <a:xfrm flipH="1">
            <a:off x="5639418" y="1780817"/>
            <a:ext cx="2672198" cy="1786083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>
            <a:extLst>
              <a:ext uri="{FF2B5EF4-FFF2-40B4-BE49-F238E27FC236}">
                <a16:creationId xmlns:a16="http://schemas.microsoft.com/office/drawing/2014/main" id="{8B990D30-C5BB-4244-A341-F370BBCEBC47}"/>
              </a:ext>
            </a:extLst>
          </p:cNvPr>
          <p:cNvSpPr txBox="1"/>
          <p:nvPr/>
        </p:nvSpPr>
        <p:spPr>
          <a:xfrm>
            <a:off x="8432232" y="1397566"/>
            <a:ext cx="24241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4 gang </a:t>
            </a:r>
          </a:p>
          <a:p>
            <a:pPr marL="228600" indent="-228600">
              <a:buAutoNum type="arabicParenR"/>
            </a:pPr>
            <a:r>
              <a:rPr lang="en-GB" sz="1200" dirty="0"/>
              <a:t>Kitchen area (</a:t>
            </a:r>
            <a:r>
              <a:rPr lang="en-GB" sz="1200" dirty="0">
                <a:solidFill>
                  <a:srgbClr val="70AD47"/>
                </a:solidFill>
              </a:rPr>
              <a:t>green</a:t>
            </a:r>
            <a:r>
              <a:rPr lang="en-GB" sz="1200" dirty="0"/>
              <a:t>) (double throw)</a:t>
            </a:r>
          </a:p>
          <a:p>
            <a:pPr marL="228600" indent="-228600">
              <a:buAutoNum type="arabicParenR"/>
            </a:pPr>
            <a:r>
              <a:rPr lang="en-GB" sz="1200" dirty="0"/>
              <a:t>Dining Area (</a:t>
            </a:r>
            <a:r>
              <a:rPr lang="en-GB" sz="1200" dirty="0">
                <a:solidFill>
                  <a:srgbClr val="ED7D31"/>
                </a:solidFill>
              </a:rPr>
              <a:t>burnt orange</a:t>
            </a:r>
            <a:r>
              <a:rPr lang="en-GB" sz="1200" dirty="0"/>
              <a:t>) (double throw)</a:t>
            </a:r>
          </a:p>
          <a:p>
            <a:pPr marL="228600" indent="-228600">
              <a:buAutoNum type="arabicParenR"/>
            </a:pPr>
            <a:r>
              <a:rPr lang="en-GB" sz="1200" dirty="0"/>
              <a:t>Living Room Area (</a:t>
            </a:r>
            <a:r>
              <a:rPr lang="en-GB" sz="1200" dirty="0">
                <a:solidFill>
                  <a:srgbClr val="7030A0"/>
                </a:solidFill>
              </a:rPr>
              <a:t>purple</a:t>
            </a:r>
            <a:r>
              <a:rPr lang="en-GB" sz="1200" dirty="0"/>
              <a:t>) (double throw)</a:t>
            </a:r>
          </a:p>
          <a:p>
            <a:pPr marL="228600" indent="-228600">
              <a:buAutoNum type="arabicParenR"/>
            </a:pPr>
            <a:r>
              <a:rPr lang="en-GB" sz="1200" dirty="0"/>
              <a:t>Cabinet Up/Down Lights (</a:t>
            </a:r>
            <a:r>
              <a:rPr lang="en-GB" sz="1200" dirty="0">
                <a:solidFill>
                  <a:srgbClr val="5B9BD5"/>
                </a:solidFill>
              </a:rPr>
              <a:t>Blue</a:t>
            </a:r>
            <a:r>
              <a:rPr lang="en-GB" sz="1200" dirty="0"/>
              <a:t>) (single throw)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D1B2AF71-91BA-4B66-972D-6E456289CD98}"/>
              </a:ext>
            </a:extLst>
          </p:cNvPr>
          <p:cNvSpPr txBox="1"/>
          <p:nvPr/>
        </p:nvSpPr>
        <p:spPr>
          <a:xfrm>
            <a:off x="9525158" y="5009698"/>
            <a:ext cx="24241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4 gang </a:t>
            </a:r>
          </a:p>
          <a:p>
            <a:pPr marL="228600" indent="-228600">
              <a:buFontTx/>
              <a:buAutoNum type="arabicParenR"/>
            </a:pPr>
            <a:r>
              <a:rPr lang="en-GB" sz="1200" dirty="0"/>
              <a:t>Outside Lights (</a:t>
            </a:r>
            <a:r>
              <a:rPr lang="en-GB" sz="1200" dirty="0">
                <a:solidFill>
                  <a:srgbClr val="FF0000"/>
                </a:solidFill>
              </a:rPr>
              <a:t>red</a:t>
            </a:r>
            <a:r>
              <a:rPr lang="en-GB" sz="1200" dirty="0"/>
              <a:t>) (single throw)</a:t>
            </a:r>
          </a:p>
          <a:p>
            <a:pPr marL="228600" indent="-228600">
              <a:buFontTx/>
              <a:buAutoNum type="arabicParenR"/>
            </a:pPr>
            <a:r>
              <a:rPr lang="en-GB" sz="1200" dirty="0"/>
              <a:t>Living Room Area (</a:t>
            </a:r>
            <a:r>
              <a:rPr lang="en-GB" sz="1200" dirty="0">
                <a:solidFill>
                  <a:srgbClr val="7030A0"/>
                </a:solidFill>
              </a:rPr>
              <a:t>purple</a:t>
            </a:r>
            <a:r>
              <a:rPr lang="en-GB" sz="1200" dirty="0"/>
              <a:t>) (double throw)</a:t>
            </a:r>
          </a:p>
          <a:p>
            <a:pPr marL="228600" indent="-228600">
              <a:buFontTx/>
              <a:buAutoNum type="arabicParenR"/>
            </a:pPr>
            <a:r>
              <a:rPr lang="en-GB" sz="1200" dirty="0"/>
              <a:t>Dining Area (</a:t>
            </a:r>
            <a:r>
              <a:rPr lang="en-GB" sz="1200" dirty="0">
                <a:solidFill>
                  <a:srgbClr val="ED7D31"/>
                </a:solidFill>
              </a:rPr>
              <a:t>burnt orange</a:t>
            </a:r>
            <a:r>
              <a:rPr lang="en-GB" sz="1200" dirty="0"/>
              <a:t>) (double throw)</a:t>
            </a:r>
          </a:p>
          <a:p>
            <a:pPr marL="228600" indent="-228600">
              <a:buAutoNum type="arabicParenR"/>
            </a:pPr>
            <a:r>
              <a:rPr lang="en-GB" sz="1200" dirty="0"/>
              <a:t>Kitchen area (</a:t>
            </a:r>
            <a:r>
              <a:rPr lang="en-GB" sz="1200" dirty="0">
                <a:solidFill>
                  <a:srgbClr val="70AD47"/>
                </a:solidFill>
              </a:rPr>
              <a:t>green</a:t>
            </a:r>
            <a:r>
              <a:rPr lang="en-GB" sz="1200" dirty="0"/>
              <a:t>) (double throw)</a:t>
            </a:r>
          </a:p>
        </p:txBody>
      </p:sp>
      <p:cxnSp>
        <p:nvCxnSpPr>
          <p:cNvPr id="130" name="Straight Arrow Connector 129">
            <a:extLst>
              <a:ext uri="{FF2B5EF4-FFF2-40B4-BE49-F238E27FC236}">
                <a16:creationId xmlns:a16="http://schemas.microsoft.com/office/drawing/2014/main" id="{A40FBF38-54F3-4E7C-B5A4-BF4EC8C34F09}"/>
              </a:ext>
            </a:extLst>
          </p:cNvPr>
          <p:cNvCxnSpPr>
            <a:cxnSpLocks/>
            <a:stCxn id="129" idx="1"/>
          </p:cNvCxnSpPr>
          <p:nvPr/>
        </p:nvCxnSpPr>
        <p:spPr>
          <a:xfrm flipH="1">
            <a:off x="5996648" y="5886861"/>
            <a:ext cx="3528510" cy="113498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Table 28">
            <a:extLst>
              <a:ext uri="{FF2B5EF4-FFF2-40B4-BE49-F238E27FC236}">
                <a16:creationId xmlns:a16="http://schemas.microsoft.com/office/drawing/2014/main" id="{C84DA8D1-B42A-49BF-87A9-34DB9AF01A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494745"/>
              </p:ext>
            </p:extLst>
          </p:nvPr>
        </p:nvGraphicFramePr>
        <p:xfrm>
          <a:off x="8558192" y="1027786"/>
          <a:ext cx="97114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268">
                  <a:extLst>
                    <a:ext uri="{9D8B030D-6E8A-4147-A177-3AD203B41FA5}">
                      <a16:colId xmlns:a16="http://schemas.microsoft.com/office/drawing/2014/main" val="2813051910"/>
                    </a:ext>
                  </a:extLst>
                </a:gridCol>
                <a:gridCol w="245292">
                  <a:extLst>
                    <a:ext uri="{9D8B030D-6E8A-4147-A177-3AD203B41FA5}">
                      <a16:colId xmlns:a16="http://schemas.microsoft.com/office/drawing/2014/main" val="1643910399"/>
                    </a:ext>
                  </a:extLst>
                </a:gridCol>
                <a:gridCol w="245292">
                  <a:extLst>
                    <a:ext uri="{9D8B030D-6E8A-4147-A177-3AD203B41FA5}">
                      <a16:colId xmlns:a16="http://schemas.microsoft.com/office/drawing/2014/main" val="4003932591"/>
                    </a:ext>
                  </a:extLst>
                </a:gridCol>
                <a:gridCol w="245292">
                  <a:extLst>
                    <a:ext uri="{9D8B030D-6E8A-4147-A177-3AD203B41FA5}">
                      <a16:colId xmlns:a16="http://schemas.microsoft.com/office/drawing/2014/main" val="25738027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5791699"/>
                  </a:ext>
                </a:extLst>
              </a:tr>
            </a:tbl>
          </a:graphicData>
        </a:graphic>
      </p:graphicFrame>
      <p:graphicFrame>
        <p:nvGraphicFramePr>
          <p:cNvPr id="131" name="Table 28">
            <a:extLst>
              <a:ext uri="{FF2B5EF4-FFF2-40B4-BE49-F238E27FC236}">
                <a16:creationId xmlns:a16="http://schemas.microsoft.com/office/drawing/2014/main" id="{25F0B5F4-3AE3-42A2-8926-2FFE6C98AC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092885"/>
              </p:ext>
            </p:extLst>
          </p:nvPr>
        </p:nvGraphicFramePr>
        <p:xfrm>
          <a:off x="10074322" y="4455303"/>
          <a:ext cx="97114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268">
                  <a:extLst>
                    <a:ext uri="{9D8B030D-6E8A-4147-A177-3AD203B41FA5}">
                      <a16:colId xmlns:a16="http://schemas.microsoft.com/office/drawing/2014/main" val="2813051910"/>
                    </a:ext>
                  </a:extLst>
                </a:gridCol>
                <a:gridCol w="245292">
                  <a:extLst>
                    <a:ext uri="{9D8B030D-6E8A-4147-A177-3AD203B41FA5}">
                      <a16:colId xmlns:a16="http://schemas.microsoft.com/office/drawing/2014/main" val="1643910399"/>
                    </a:ext>
                  </a:extLst>
                </a:gridCol>
                <a:gridCol w="245292">
                  <a:extLst>
                    <a:ext uri="{9D8B030D-6E8A-4147-A177-3AD203B41FA5}">
                      <a16:colId xmlns:a16="http://schemas.microsoft.com/office/drawing/2014/main" val="4003932591"/>
                    </a:ext>
                  </a:extLst>
                </a:gridCol>
                <a:gridCol w="245292">
                  <a:extLst>
                    <a:ext uri="{9D8B030D-6E8A-4147-A177-3AD203B41FA5}">
                      <a16:colId xmlns:a16="http://schemas.microsoft.com/office/drawing/2014/main" val="25738027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5791699"/>
                  </a:ext>
                </a:extLst>
              </a:tr>
            </a:tbl>
          </a:graphicData>
        </a:graphic>
      </p:graphicFrame>
      <p:sp>
        <p:nvSpPr>
          <p:cNvPr id="29" name="Rectangle 28">
            <a:extLst>
              <a:ext uri="{FF2B5EF4-FFF2-40B4-BE49-F238E27FC236}">
                <a16:creationId xmlns:a16="http://schemas.microsoft.com/office/drawing/2014/main" id="{E1AFD848-62D1-4228-856D-794FE8B638F9}"/>
              </a:ext>
            </a:extLst>
          </p:cNvPr>
          <p:cNvSpPr/>
          <p:nvPr/>
        </p:nvSpPr>
        <p:spPr>
          <a:xfrm>
            <a:off x="9502840" y="1121363"/>
            <a:ext cx="144943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i="1" dirty="0"/>
              <a:t>As you face the switch</a:t>
            </a: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BE8F7012-B821-40D3-9057-94F885AF12BC}"/>
              </a:ext>
            </a:extLst>
          </p:cNvPr>
          <p:cNvSpPr/>
          <p:nvPr/>
        </p:nvSpPr>
        <p:spPr>
          <a:xfrm>
            <a:off x="10833730" y="4791436"/>
            <a:ext cx="144943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i="1" dirty="0"/>
              <a:t>As you face the switch</a:t>
            </a:r>
          </a:p>
        </p:txBody>
      </p:sp>
      <p:sp>
        <p:nvSpPr>
          <p:cNvPr id="133" name="Oval 132">
            <a:extLst>
              <a:ext uri="{FF2B5EF4-FFF2-40B4-BE49-F238E27FC236}">
                <a16:creationId xmlns:a16="http://schemas.microsoft.com/office/drawing/2014/main" id="{65184715-ED41-4EDF-B301-08354F25FFD5}"/>
              </a:ext>
            </a:extLst>
          </p:cNvPr>
          <p:cNvSpPr/>
          <p:nvPr/>
        </p:nvSpPr>
        <p:spPr>
          <a:xfrm>
            <a:off x="5401757" y="3255552"/>
            <a:ext cx="108000" cy="108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C2A11AEC-4F48-4629-B917-A4E962572726}"/>
              </a:ext>
            </a:extLst>
          </p:cNvPr>
          <p:cNvSpPr txBox="1"/>
          <p:nvPr/>
        </p:nvSpPr>
        <p:spPr>
          <a:xfrm>
            <a:off x="3080137" y="2429949"/>
            <a:ext cx="1155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Single pendant linked to hallway light as discussed.</a:t>
            </a:r>
          </a:p>
        </p:txBody>
      </p:sp>
      <p:cxnSp>
        <p:nvCxnSpPr>
          <p:cNvPr id="135" name="Straight Arrow Connector 134">
            <a:extLst>
              <a:ext uri="{FF2B5EF4-FFF2-40B4-BE49-F238E27FC236}">
                <a16:creationId xmlns:a16="http://schemas.microsoft.com/office/drawing/2014/main" id="{22B154D9-F2B1-4E17-A46E-1406F5BD7630}"/>
              </a:ext>
            </a:extLst>
          </p:cNvPr>
          <p:cNvCxnSpPr>
            <a:cxnSpLocks/>
          </p:cNvCxnSpPr>
          <p:nvPr/>
        </p:nvCxnSpPr>
        <p:spPr>
          <a:xfrm>
            <a:off x="4181189" y="2745301"/>
            <a:ext cx="1220568" cy="5642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5350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1183</TotalTime>
  <Words>436</Words>
  <Application>Microsoft Office PowerPoint</Application>
  <PresentationFormat>Widescreen</PresentationFormat>
  <Paragraphs>120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Packer</dc:creator>
  <cp:lastModifiedBy>Lee Packer</cp:lastModifiedBy>
  <cp:revision>44</cp:revision>
  <dcterms:created xsi:type="dcterms:W3CDTF">2020-09-05T10:49:18Z</dcterms:created>
  <dcterms:modified xsi:type="dcterms:W3CDTF">2021-10-23T08:28:11Z</dcterms:modified>
</cp:coreProperties>
</file>